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51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52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7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5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26.xml.rels" ContentType="application/vnd.openxmlformats-package.relationships+xml"/>
  <Override PartName="/ppt/slides/_rels/slide30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34.xml.rels" ContentType="application/vnd.openxmlformats-package.relationships+xml"/>
  <Override PartName="/ppt/slides/_rels/slide45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6.xml.rels" ContentType="application/vnd.openxmlformats-package.relationships+xml"/>
  <Override PartName="/ppt/slides/slide53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_rels/presentation.xml.rels" ContentType="application/vnd.openxmlformats-package.relationships+xml"/>
  <Override PartName="/ppt/media/image71.png" ContentType="image/png"/>
  <Override PartName="/ppt/media/image70.png" ContentType="image/png"/>
  <Override PartName="/ppt/media/image69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50.jpeg" ContentType="image/jpeg"/>
  <Override PartName="/ppt/media/image49.png" ContentType="image/png"/>
  <Override PartName="/ppt/media/image48.png" ContentType="image/png"/>
  <Override PartName="/ppt/media/image47.png" ContentType="image/png"/>
  <Override PartName="/ppt/media/image63.png" ContentType="image/png"/>
  <Override PartName="/ppt/media/image18.jpeg" ContentType="image/jpeg"/>
  <Override PartName="/ppt/media/image17.png" ContentType="image/png"/>
  <Override PartName="/ppt/media/image15.png" ContentType="image/png"/>
  <Override PartName="/ppt/media/image23.jpeg" ContentType="image/jpeg"/>
  <Override PartName="/ppt/media/image14.jpeg" ContentType="image/jpeg"/>
  <Override PartName="/ppt/media/image21.png" ContentType="image/png"/>
  <Override PartName="/ppt/media/image56.png" ContentType="image/png"/>
  <Override PartName="/ppt/media/image6.png" ContentType="image/png"/>
  <Override PartName="/ppt/media/image12.png" ContentType="image/png"/>
  <Override PartName="/ppt/media/image20.jpeg" ContentType="image/jpeg"/>
  <Override PartName="/ppt/media/image53.png" ContentType="image/png"/>
  <Override PartName="/ppt/media/image3.png" ContentType="image/png"/>
  <Override PartName="/ppt/media/image38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11.jpeg" ContentType="image/jpeg"/>
  <Override PartName="/ppt/media/image44.png" ContentType="image/png"/>
  <Override PartName="/ppt/media/image54.png" ContentType="image/png"/>
  <Override PartName="/ppt/media/image4.png" ContentType="image/png"/>
  <Override PartName="/ppt/media/image39.png" ContentType="image/png"/>
  <Override PartName="/ppt/media/image41.png" ContentType="image/png"/>
  <Override PartName="/ppt/media/image55.png" ContentType="image/png"/>
  <Override PartName="/ppt/media/image5.png" ContentType="image/png"/>
  <Override PartName="/ppt/media/image31.gif" ContentType="image/gif"/>
  <Override PartName="/ppt/media/image22.jpeg" ContentType="image/jpeg"/>
  <Override PartName="/ppt/media/image57.png" ContentType="image/png"/>
  <Override PartName="/ppt/media/image7.png" ContentType="image/png"/>
  <Override PartName="/ppt/media/image10.jpeg" ContentType="image/jpeg"/>
  <Override PartName="/ppt/media/image28.png" ContentType="image/png"/>
  <Override PartName="/ppt/media/image35.jpeg" ContentType="image/jpeg"/>
  <Override PartName="/ppt/media/image58.png" ContentType="image/png"/>
  <Override PartName="/ppt/media/image8.png" ContentType="image/png"/>
  <Override PartName="/ppt/media/image13.jpeg" ContentType="image/jpeg"/>
  <Override PartName="/ppt/media/image59.png" ContentType="image/png"/>
  <Override PartName="/ppt/media/image9.png" ContentType="image/png"/>
  <Override PartName="/ppt/media/image24.jpeg" ContentType="image/jpeg"/>
  <Override PartName="/ppt/media/image25.jpeg" ContentType="image/jpeg"/>
  <Override PartName="/ppt/media/image34.png" ContentType="image/png"/>
  <Override PartName="/ppt/media/image26.jpeg" ContentType="image/jpeg"/>
  <Override PartName="/ppt/media/image45.png" ContentType="image/png"/>
  <Override PartName="/ppt/media/image27.png" ContentType="image/png"/>
  <Override PartName="/ppt/media/image29.png" ContentType="image/png"/>
  <Override PartName="/ppt/media/image30.png" ContentType="image/png"/>
  <Override PartName="/ppt/media/image19.jpeg" ContentType="image/jpeg"/>
  <Override PartName="/ppt/media/image32.jpeg" ContentType="image/jpeg"/>
  <Override PartName="/ppt/media/image33.png" ContentType="image/png"/>
  <Override PartName="/ppt/media/image40.png" ContentType="image/png"/>
  <Override PartName="/ppt/media/image42.png" ContentType="image/png"/>
  <Override PartName="/ppt/media/image16.jpeg" ContentType="image/jpeg"/>
  <Override PartName="/ppt/media/image43.png" ContentType="image/png"/>
  <Override PartName="/ppt/media/image46.png" ContentType="image/png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charts/chart3.xml" ContentType="application/vnd.openxmlformats-officedocument.drawingml.chart+xml"/>
  <Override PartName="/ppt/charts/chart2.xml" ContentType="application/vnd.openxmlformats-officedocument.drawingml.chart+xml"/>
  <Override PartName="/ppt/charts/chart1.xml" ContentType="application/vnd.openxmlformats-officedocument.drawingml.char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
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/>
          <a:lstStyle/>
          <a:p>
            <a:pPr>
              <a:defRPr b="1" sz="1800" spc="-1">
                <a:solidFill>
                  <a:srgbClr val="000000"/>
                </a:solidFill>
                <a:latin typeface="Arial"/>
                <a:ea typeface="DejaVu Sans"/>
              </a:defRPr>
            </a:pPr>
            <a:r>
              <a:rPr b="1" sz="1800" spc="-1">
                <a:solidFill>
                  <a:srgbClr val="000000"/>
                </a:solidFill>
                <a:latin typeface="Arial"/>
                <a:ea typeface="DejaVu Sans"/>
              </a:rPr>
              <a:t>f(x)</a:t>
            </a:r>
          </a:p>
        </c:rich>
      </c:tx>
      <c:overlay val="0"/>
    </c:title>
    <c:autoTitleDeleted val="0"/>
    <c:plotArea>
      <c:scatterChart>
        <c:scatterStyle val="lineMarker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f(x)</c:v>
                </c:pt>
              </c:strCache>
            </c:strRef>
          </c:tx>
          <c:spPr>
            <a:solidFill>
              <a:srgbClr val="99ccff"/>
            </a:solidFill>
            <a:ln w="28440">
              <a:noFill/>
            </a:ln>
          </c:spPr>
          <c:marker>
            <c:symbol val="square"/>
            <c:size val="5"/>
            <c:spPr>
              <a:solidFill>
                <a:srgbClr val="99ccff"/>
              </a:solidFill>
            </c:spPr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1</c:f>
              <c:numCache>
                <c:formatCode>General</c:formatCode>
                <c:ptCount val="30"/>
                <c:pt idx="0">
                  <c:v>0.0582805385977214</c:v>
                </c:pt>
                <c:pt idx="1">
                  <c:v>0.550656245882953</c:v>
                </c:pt>
                <c:pt idx="2">
                  <c:v>0.538601275891747</c:v>
                </c:pt>
                <c:pt idx="3">
                  <c:v>0.0872111959522945</c:v>
                </c:pt>
                <c:pt idx="4">
                  <c:v>0.117666867460271</c:v>
                </c:pt>
                <c:pt idx="5">
                  <c:v>0.203467155553253</c:v>
                </c:pt>
                <c:pt idx="6">
                  <c:v>0.446210543152392</c:v>
                </c:pt>
                <c:pt idx="7">
                  <c:v>0.955658834959022</c:v>
                </c:pt>
                <c:pt idx="8">
                  <c:v>0.374082316951726</c:v>
                </c:pt>
                <c:pt idx="9">
                  <c:v>0.146301193571815</c:v>
                </c:pt>
                <c:pt idx="10">
                  <c:v>0.288750870210433</c:v>
                </c:pt>
                <c:pt idx="11">
                  <c:v>0.989863840493192</c:v>
                </c:pt>
                <c:pt idx="12">
                  <c:v>0.151556595066921</c:v>
                </c:pt>
                <c:pt idx="13">
                  <c:v>0.025310925750695</c:v>
                </c:pt>
                <c:pt idx="14">
                  <c:v>0.867619879884088</c:v>
                </c:pt>
                <c:pt idx="15">
                  <c:v>0.562132272811847</c:v>
                </c:pt>
                <c:pt idx="16">
                  <c:v>0.318969259995566</c:v>
                </c:pt>
                <c:pt idx="17">
                  <c:v>0.255098406296491</c:v>
                </c:pt>
                <c:pt idx="18">
                  <c:v>0.120020728740974</c:v>
                </c:pt>
                <c:pt idx="19">
                  <c:v>0.880999609513589</c:v>
                </c:pt>
                <c:pt idx="20">
                  <c:v>0.331027076349559</c:v>
                </c:pt>
                <c:pt idx="21">
                  <c:v>0.52926297013161</c:v>
                </c:pt>
                <c:pt idx="22">
                  <c:v>0.371652636001193</c:v>
                </c:pt>
                <c:pt idx="23">
                  <c:v>0.516938606878025</c:v>
                </c:pt>
                <c:pt idx="24">
                  <c:v>0.698790501456131</c:v>
                </c:pt>
                <c:pt idx="25">
                  <c:v>0.357285456022054</c:v>
                </c:pt>
                <c:pt idx="26">
                  <c:v>0.737107842160481</c:v>
                </c:pt>
                <c:pt idx="27">
                  <c:v>0.803801680727088</c:v>
                </c:pt>
                <c:pt idx="28">
                  <c:v>0.590058680282514</c:v>
                </c:pt>
                <c:pt idx="29">
                  <c:v>0.493862538840187</c:v>
                </c:pt>
              </c:numCache>
            </c:numRef>
          </c:xVal>
          <c:yVal>
            <c:numRef>
              <c:f>0</c:f>
              <c:numCache>
                <c:formatCode>General</c:formatCode>
                <c:ptCount val="30"/>
                <c:pt idx="0">
                  <c:v>0.343283818393736</c:v>
                </c:pt>
                <c:pt idx="1">
                  <c:v>1.5870393401823</c:v>
                </c:pt>
                <c:pt idx="2">
                  <c:v>1.55589768542166</c:v>
                </c:pt>
                <c:pt idx="3">
                  <c:v>0.433668319814602</c:v>
                </c:pt>
                <c:pt idx="4">
                  <c:v>0.515773694046574</c:v>
                </c:pt>
                <c:pt idx="5">
                  <c:v>0.716328923543763</c:v>
                </c:pt>
                <c:pt idx="6">
                  <c:v>1.30003784874353</c:v>
                </c:pt>
                <c:pt idx="7">
                  <c:v>2.52265782383032</c:v>
                </c:pt>
                <c:pt idx="8">
                  <c:v>1.13777182816744</c:v>
                </c:pt>
                <c:pt idx="9">
                  <c:v>0.571599170257251</c:v>
                </c:pt>
                <c:pt idx="10">
                  <c:v>0.923800469463366</c:v>
                </c:pt>
                <c:pt idx="11">
                  <c:v>2.65523021099212</c:v>
                </c:pt>
                <c:pt idx="12">
                  <c:v>0.586288045989381</c:v>
                </c:pt>
                <c:pt idx="13">
                  <c:v>0.2182808997018</c:v>
                </c:pt>
                <c:pt idx="14">
                  <c:v>2.37000700382003</c:v>
                </c:pt>
                <c:pt idx="15">
                  <c:v>1.58334223741179</c:v>
                </c:pt>
                <c:pt idx="16">
                  <c:v>0.958822105696399</c:v>
                </c:pt>
                <c:pt idx="17">
                  <c:v>0.854931929577917</c:v>
                </c:pt>
                <c:pt idx="18">
                  <c:v>0.522148809193306</c:v>
                </c:pt>
                <c:pt idx="19">
                  <c:v>2.40715342944569</c:v>
                </c:pt>
                <c:pt idx="20">
                  <c:v>0.97869456741699</c:v>
                </c:pt>
                <c:pt idx="21">
                  <c:v>1.54805451675569</c:v>
                </c:pt>
                <c:pt idx="22">
                  <c:v>1.15502015741687</c:v>
                </c:pt>
                <c:pt idx="23">
                  <c:v>1.45858747795401</c:v>
                </c:pt>
                <c:pt idx="24">
                  <c:v>1.90537762273381</c:v>
                </c:pt>
                <c:pt idx="25">
                  <c:v>1.10155157155116</c:v>
                </c:pt>
                <c:pt idx="26">
                  <c:v>2.06202085141969</c:v>
                </c:pt>
                <c:pt idx="27">
                  <c:v>2.18902905766306</c:v>
                </c:pt>
                <c:pt idx="28">
                  <c:v>1.69253502719329</c:v>
                </c:pt>
                <c:pt idx="29">
                  <c:v>1.43841284745977</c:v>
                </c:pt>
              </c:numCache>
            </c:numRef>
          </c:yVal>
          <c:smooth val="0"/>
        </c:ser>
        <c:axId val="52283109"/>
        <c:axId val="99968554"/>
      </c:scatterChart>
      <c:valAx>
        <c:axId val="52283109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p>
            <a:pPr>
              <a:defRPr sz="1000" spc="-1">
                <a:solidFill>
                  <a:srgbClr val="000000"/>
                </a:solidFill>
                <a:latin typeface="Arial"/>
                <a:ea typeface="DejaVu Sans"/>
              </a:defRPr>
            </a:pPr>
          </a:p>
        </c:txPr>
        <c:crossAx val="99968554"/>
        <c:crosses val="autoZero"/>
      </c:valAx>
      <c:valAx>
        <c:axId val="99968554"/>
        <c:scaling>
          <c:orientation val="minMax"/>
        </c:scaling>
        <c:delete val="0"/>
        <c:axPos val="l"/>
        <c:majorGridlines>
          <c:spPr>
            <a:ln w="9360">
              <a:solidFill>
                <a:srgbClr val="878787"/>
              </a:solidFill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p>
            <a:pPr>
              <a:defRPr sz="1000" spc="-1">
                <a:solidFill>
                  <a:srgbClr val="000000"/>
                </a:solidFill>
                <a:latin typeface="Arial"/>
                <a:ea typeface="DejaVu Sans"/>
              </a:defRPr>
            </a:pPr>
          </a:p>
        </c:txPr>
        <c:crossAx val="52283109"/>
        <c:crosses val="autoZero"/>
      </c:valAx>
      <c:spPr>
        <a:solidFill>
          <a:srgbClr val="ffffff"/>
        </a:solidFill>
        <a:ln>
          <a:noFill/>
        </a:ln>
      </c:spPr>
    </c:plotArea>
    <c:legend>
      <c:legendPos val="r"/>
      <c:overlay val="0"/>
      <c:spPr>
        <a:noFill/>
        <a:ln>
          <a:noFill/>
        </a:ln>
      </c:spPr>
    </c:legend>
    <c:plotVisOnly val="1"/>
    <c:dispBlanksAs val="gap"/>
  </c:chart>
  <c:spPr>
    <a:noFill/>
    <a:ln>
      <a:noFill/>
    </a:ln>
  </c:sp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/>
          <a:lstStyle/>
          <a:p>
            <a:pPr>
              <a:defRPr b="1" sz="1800" spc="-1">
                <a:solidFill>
                  <a:srgbClr val="000000"/>
                </a:solidFill>
                <a:latin typeface="Arial"/>
                <a:ea typeface="DejaVu Sans"/>
              </a:defRPr>
            </a:pPr>
            <a:r>
              <a:rPr b="1" sz="1800" spc="-1">
                <a:solidFill>
                  <a:srgbClr val="000000"/>
                </a:solidFill>
                <a:latin typeface="Arial"/>
                <a:ea typeface="DejaVu Sans"/>
              </a:rPr>
              <a:t>f(x)</a:t>
            </a:r>
          </a:p>
        </c:rich>
      </c:tx>
      <c:overlay val="0"/>
    </c:title>
    <c:autoTitleDeleted val="0"/>
    <c:plotArea>
      <c:scatterChart>
        <c:scatterStyle val="lineMarker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f(x)</c:v>
                </c:pt>
              </c:strCache>
            </c:strRef>
          </c:tx>
          <c:spPr>
            <a:solidFill>
              <a:srgbClr val="99ccff"/>
            </a:solidFill>
            <a:ln w="28440">
              <a:noFill/>
            </a:ln>
          </c:spPr>
          <c:marker>
            <c:symbol val="square"/>
            <c:size val="5"/>
            <c:spPr>
              <a:solidFill>
                <a:srgbClr val="99ccff"/>
              </a:solidFill>
            </c:spPr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1</c:f>
              <c:numCache>
                <c:formatCode>General</c:formatCode>
                <c:ptCount val="30"/>
                <c:pt idx="0">
                  <c:v>0.0582805385977214</c:v>
                </c:pt>
                <c:pt idx="1">
                  <c:v>0.550656245882953</c:v>
                </c:pt>
                <c:pt idx="2">
                  <c:v>0.538601275891747</c:v>
                </c:pt>
                <c:pt idx="3">
                  <c:v>0.0872111959522944</c:v>
                </c:pt>
                <c:pt idx="4">
                  <c:v>0.117666867460271</c:v>
                </c:pt>
                <c:pt idx="5">
                  <c:v>0.203467155553253</c:v>
                </c:pt>
                <c:pt idx="6">
                  <c:v>0.446210543152391</c:v>
                </c:pt>
                <c:pt idx="7">
                  <c:v>0.955658834959022</c:v>
                </c:pt>
                <c:pt idx="8">
                  <c:v>0.374082316951726</c:v>
                </c:pt>
                <c:pt idx="9">
                  <c:v>0.146301193571815</c:v>
                </c:pt>
                <c:pt idx="10">
                  <c:v>0.288750870210433</c:v>
                </c:pt>
                <c:pt idx="11">
                  <c:v>0.989863840493192</c:v>
                </c:pt>
                <c:pt idx="12">
                  <c:v>0.151556595066921</c:v>
                </c:pt>
                <c:pt idx="13">
                  <c:v>0.0253109257506949</c:v>
                </c:pt>
                <c:pt idx="14">
                  <c:v>0.867619879884088</c:v>
                </c:pt>
                <c:pt idx="15">
                  <c:v>0.562132272811847</c:v>
                </c:pt>
                <c:pt idx="16">
                  <c:v>0.318969259995567</c:v>
                </c:pt>
                <c:pt idx="17">
                  <c:v>0.255098406296491</c:v>
                </c:pt>
                <c:pt idx="18">
                  <c:v>0.120020728740974</c:v>
                </c:pt>
                <c:pt idx="19">
                  <c:v>0.880999609513589</c:v>
                </c:pt>
                <c:pt idx="20">
                  <c:v>0.331027076349559</c:v>
                </c:pt>
                <c:pt idx="21">
                  <c:v>0.52926297013161</c:v>
                </c:pt>
                <c:pt idx="22">
                  <c:v>0.371652636001193</c:v>
                </c:pt>
                <c:pt idx="23">
                  <c:v>0.516938606878025</c:v>
                </c:pt>
                <c:pt idx="24">
                  <c:v>0.69879050145613</c:v>
                </c:pt>
                <c:pt idx="25">
                  <c:v>0.357285456022054</c:v>
                </c:pt>
                <c:pt idx="26">
                  <c:v>0.737107842160481</c:v>
                </c:pt>
                <c:pt idx="27">
                  <c:v>0.803801680727088</c:v>
                </c:pt>
                <c:pt idx="28">
                  <c:v>0.590058680282513</c:v>
                </c:pt>
                <c:pt idx="29">
                  <c:v>0.493862538840187</c:v>
                </c:pt>
              </c:numCache>
            </c:numRef>
          </c:xVal>
          <c:yVal>
            <c:numRef>
              <c:f>0</c:f>
              <c:numCache>
                <c:formatCode>General</c:formatCode>
                <c:ptCount val="30"/>
                <c:pt idx="0">
                  <c:v>0.343283818393736</c:v>
                </c:pt>
                <c:pt idx="1">
                  <c:v>1.5870393401823</c:v>
                </c:pt>
                <c:pt idx="2">
                  <c:v>1.55589768542166</c:v>
                </c:pt>
                <c:pt idx="3">
                  <c:v>0.433668319814603</c:v>
                </c:pt>
                <c:pt idx="4">
                  <c:v>0.515773694046574</c:v>
                </c:pt>
                <c:pt idx="5">
                  <c:v>0.716328923543763</c:v>
                </c:pt>
                <c:pt idx="6">
                  <c:v>1.30003784874353</c:v>
                </c:pt>
                <c:pt idx="7">
                  <c:v>2.52265782383032</c:v>
                </c:pt>
                <c:pt idx="8">
                  <c:v>1.13777182816744</c:v>
                </c:pt>
                <c:pt idx="9">
                  <c:v>0.571599170257251</c:v>
                </c:pt>
                <c:pt idx="10">
                  <c:v>0.923800469463366</c:v>
                </c:pt>
                <c:pt idx="11">
                  <c:v>2.65523021099212</c:v>
                </c:pt>
                <c:pt idx="12">
                  <c:v>0.586288045989381</c:v>
                </c:pt>
                <c:pt idx="13">
                  <c:v>0.2182808997018</c:v>
                </c:pt>
                <c:pt idx="14">
                  <c:v>2.37000700382003</c:v>
                </c:pt>
                <c:pt idx="15">
                  <c:v>1.58334223741179</c:v>
                </c:pt>
                <c:pt idx="16">
                  <c:v>0.958822105696399</c:v>
                </c:pt>
                <c:pt idx="17">
                  <c:v>0.854931929577917</c:v>
                </c:pt>
                <c:pt idx="18">
                  <c:v>0.522148809193306</c:v>
                </c:pt>
                <c:pt idx="19">
                  <c:v>2.40715342944569</c:v>
                </c:pt>
                <c:pt idx="20">
                  <c:v>0.978694567416991</c:v>
                </c:pt>
                <c:pt idx="21">
                  <c:v>1.54805451675569</c:v>
                </c:pt>
                <c:pt idx="22">
                  <c:v>1.15502015741687</c:v>
                </c:pt>
                <c:pt idx="23">
                  <c:v>1.45858747795401</c:v>
                </c:pt>
                <c:pt idx="24">
                  <c:v>1.90537762273382</c:v>
                </c:pt>
                <c:pt idx="25">
                  <c:v>1.10155157155116</c:v>
                </c:pt>
                <c:pt idx="26">
                  <c:v>2.06202085141969</c:v>
                </c:pt>
                <c:pt idx="27">
                  <c:v>2.18902905766306</c:v>
                </c:pt>
                <c:pt idx="28">
                  <c:v>1.69253502719329</c:v>
                </c:pt>
                <c:pt idx="29">
                  <c:v>1.43841284745977</c:v>
                </c:pt>
              </c:numCache>
            </c:numRef>
          </c:yVal>
          <c:smooth val="0"/>
        </c:ser>
        <c:axId val="96980495"/>
        <c:axId val="41152361"/>
      </c:scatterChart>
      <c:valAx>
        <c:axId val="96980495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p>
            <a:pPr>
              <a:defRPr sz="1000" spc="-1">
                <a:solidFill>
                  <a:srgbClr val="000000"/>
                </a:solidFill>
                <a:latin typeface="Arial"/>
                <a:ea typeface="DejaVu Sans"/>
              </a:defRPr>
            </a:pPr>
          </a:p>
        </c:txPr>
        <c:crossAx val="41152361"/>
        <c:crosses val="autoZero"/>
      </c:valAx>
      <c:valAx>
        <c:axId val="41152361"/>
        <c:scaling>
          <c:orientation val="minMax"/>
        </c:scaling>
        <c:delete val="0"/>
        <c:axPos val="l"/>
        <c:majorGridlines>
          <c:spPr>
            <a:ln w="9360">
              <a:solidFill>
                <a:srgbClr val="878787"/>
              </a:solidFill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p>
            <a:pPr>
              <a:defRPr sz="1000" spc="-1">
                <a:solidFill>
                  <a:srgbClr val="000000"/>
                </a:solidFill>
                <a:latin typeface="Arial"/>
                <a:ea typeface="DejaVu Sans"/>
              </a:defRPr>
            </a:pPr>
          </a:p>
        </c:txPr>
        <c:crossAx val="96980495"/>
        <c:crosses val="autoZero"/>
      </c:valAx>
      <c:spPr>
        <a:solidFill>
          <a:srgbClr val="ffffff"/>
        </a:solidFill>
        <a:ln>
          <a:noFill/>
        </a:ln>
      </c:spPr>
    </c:plotArea>
    <c:legend>
      <c:legendPos val="r"/>
      <c:overlay val="0"/>
      <c:spPr>
        <a:noFill/>
        <a:ln>
          <a:noFill/>
        </a:ln>
      </c:spPr>
    </c:legend>
    <c:plotVisOnly val="1"/>
    <c:dispBlanksAs val="gap"/>
  </c:chart>
  <c:spPr>
    <a:noFill/>
    <a:ln>
      <a:noFill/>
    </a:ln>
  </c:spPr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/>
          <a:lstStyle/>
          <a:p>
            <a:pPr>
              <a:defRPr b="1" sz="1800" spc="-1">
                <a:solidFill>
                  <a:srgbClr val="000000"/>
                </a:solidFill>
                <a:latin typeface="Arial"/>
                <a:ea typeface="DejaVu Sans"/>
              </a:defRPr>
            </a:pPr>
            <a:r>
              <a:rPr b="1" sz="1800" spc="-1">
                <a:solidFill>
                  <a:srgbClr val="000000"/>
                </a:solidFill>
                <a:latin typeface="Arial"/>
                <a:ea typeface="DejaVu Sans"/>
              </a:rPr>
              <a:t>f(x)</a:t>
            </a:r>
          </a:p>
        </c:rich>
      </c:tx>
      <c:overlay val="0"/>
    </c:title>
    <c:autoTitleDeleted val="0"/>
    <c:plotArea>
      <c:scatterChart>
        <c:scatterStyle val="lineMarker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f(x)</c:v>
                </c:pt>
              </c:strCache>
            </c:strRef>
          </c:tx>
          <c:spPr>
            <a:solidFill>
              <a:srgbClr val="99ccff"/>
            </a:solidFill>
            <a:ln w="28440">
              <a:noFill/>
            </a:ln>
          </c:spPr>
          <c:marker>
            <c:symbol val="square"/>
            <c:size val="5"/>
            <c:spPr>
              <a:solidFill>
                <a:srgbClr val="99ccff"/>
              </a:solidFill>
            </c:spPr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1</c:f>
              <c:numCache>
                <c:formatCode>General</c:formatCode>
                <c:ptCount val="30"/>
                <c:pt idx="0">
                  <c:v>0.0582805385977214</c:v>
                </c:pt>
                <c:pt idx="1">
                  <c:v>0.550656245882953</c:v>
                </c:pt>
                <c:pt idx="2">
                  <c:v>0.538601275891747</c:v>
                </c:pt>
                <c:pt idx="3">
                  <c:v>0.0872111959522944</c:v>
                </c:pt>
                <c:pt idx="4">
                  <c:v>0.117666867460271</c:v>
                </c:pt>
                <c:pt idx="5">
                  <c:v>0.203467155553253</c:v>
                </c:pt>
                <c:pt idx="6">
                  <c:v>0.446210543152391</c:v>
                </c:pt>
                <c:pt idx="7">
                  <c:v>0.955658834959023</c:v>
                </c:pt>
                <c:pt idx="8">
                  <c:v>0.374082316951726</c:v>
                </c:pt>
                <c:pt idx="9">
                  <c:v>0.146301193571815</c:v>
                </c:pt>
                <c:pt idx="10">
                  <c:v>0.288750870210433</c:v>
                </c:pt>
                <c:pt idx="11">
                  <c:v>0.989863840493192</c:v>
                </c:pt>
                <c:pt idx="12">
                  <c:v>0.151556595066921</c:v>
                </c:pt>
                <c:pt idx="13">
                  <c:v>0.0253109257506949</c:v>
                </c:pt>
                <c:pt idx="14">
                  <c:v>0.867619879884088</c:v>
                </c:pt>
                <c:pt idx="15">
                  <c:v>0.562132272811847</c:v>
                </c:pt>
                <c:pt idx="16">
                  <c:v>0.318969259995567</c:v>
                </c:pt>
                <c:pt idx="17">
                  <c:v>0.255098406296491</c:v>
                </c:pt>
                <c:pt idx="18">
                  <c:v>0.120020728740974</c:v>
                </c:pt>
                <c:pt idx="19">
                  <c:v>0.880999609513589</c:v>
                </c:pt>
                <c:pt idx="20">
                  <c:v>0.331027076349559</c:v>
                </c:pt>
                <c:pt idx="21">
                  <c:v>0.529262970131609</c:v>
                </c:pt>
                <c:pt idx="22">
                  <c:v>0.371652636001193</c:v>
                </c:pt>
                <c:pt idx="23">
                  <c:v>0.516938606878025</c:v>
                </c:pt>
                <c:pt idx="24">
                  <c:v>0.69879050145613</c:v>
                </c:pt>
                <c:pt idx="25">
                  <c:v>0.357285456022054</c:v>
                </c:pt>
                <c:pt idx="26">
                  <c:v>0.737107842160481</c:v>
                </c:pt>
                <c:pt idx="27">
                  <c:v>0.803801680727088</c:v>
                </c:pt>
                <c:pt idx="28">
                  <c:v>0.590058680282513</c:v>
                </c:pt>
                <c:pt idx="29">
                  <c:v>0.493862538840187</c:v>
                </c:pt>
              </c:numCache>
            </c:numRef>
          </c:xVal>
          <c:yVal>
            <c:numRef>
              <c:f>0</c:f>
              <c:numCache>
                <c:formatCode>General</c:formatCode>
                <c:ptCount val="30"/>
                <c:pt idx="0">
                  <c:v>0.343283818393736</c:v>
                </c:pt>
                <c:pt idx="1">
                  <c:v>1.5870393401823</c:v>
                </c:pt>
                <c:pt idx="2">
                  <c:v>1.55589768542166</c:v>
                </c:pt>
                <c:pt idx="3">
                  <c:v>0.433668319814603</c:v>
                </c:pt>
                <c:pt idx="4">
                  <c:v>0.515773694046574</c:v>
                </c:pt>
                <c:pt idx="5">
                  <c:v>0.716328923543763</c:v>
                </c:pt>
                <c:pt idx="6">
                  <c:v>1.30003784874353</c:v>
                </c:pt>
                <c:pt idx="7">
                  <c:v>2.52265782383032</c:v>
                </c:pt>
                <c:pt idx="8">
                  <c:v>1.13777182816744</c:v>
                </c:pt>
                <c:pt idx="9">
                  <c:v>0.571599170257251</c:v>
                </c:pt>
                <c:pt idx="10">
                  <c:v>0.923800469463366</c:v>
                </c:pt>
                <c:pt idx="11">
                  <c:v>2.65523021099212</c:v>
                </c:pt>
                <c:pt idx="12">
                  <c:v>0.586288045989381</c:v>
                </c:pt>
                <c:pt idx="13">
                  <c:v>0.2182808997018</c:v>
                </c:pt>
                <c:pt idx="14">
                  <c:v>2.37000700382003</c:v>
                </c:pt>
                <c:pt idx="15">
                  <c:v>1.58334223741179</c:v>
                </c:pt>
                <c:pt idx="16">
                  <c:v>0.958822105696399</c:v>
                </c:pt>
                <c:pt idx="17">
                  <c:v>0.854931929577917</c:v>
                </c:pt>
                <c:pt idx="18">
                  <c:v>0.522148809193306</c:v>
                </c:pt>
                <c:pt idx="19">
                  <c:v>2.40715342944569</c:v>
                </c:pt>
                <c:pt idx="20">
                  <c:v>0.978694567416991</c:v>
                </c:pt>
                <c:pt idx="21">
                  <c:v>1.54805451675569</c:v>
                </c:pt>
                <c:pt idx="22">
                  <c:v>1.15502015741687</c:v>
                </c:pt>
                <c:pt idx="23">
                  <c:v>1.45858747795401</c:v>
                </c:pt>
                <c:pt idx="24">
                  <c:v>1.90537762273382</c:v>
                </c:pt>
                <c:pt idx="25">
                  <c:v>1.10155157155116</c:v>
                </c:pt>
                <c:pt idx="26">
                  <c:v>2.06202085141969</c:v>
                </c:pt>
                <c:pt idx="27">
                  <c:v>2.18902905766306</c:v>
                </c:pt>
                <c:pt idx="28">
                  <c:v>1.69253502719329</c:v>
                </c:pt>
                <c:pt idx="29">
                  <c:v>1.43841284745977</c:v>
                </c:pt>
              </c:numCache>
            </c:numRef>
          </c:yVal>
          <c:smooth val="0"/>
        </c:ser>
        <c:axId val="32463607"/>
        <c:axId val="17302979"/>
      </c:scatterChart>
      <c:valAx>
        <c:axId val="32463607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p>
            <a:pPr>
              <a:defRPr sz="1000" spc="-1">
                <a:solidFill>
                  <a:srgbClr val="000000"/>
                </a:solidFill>
                <a:latin typeface="Arial"/>
                <a:ea typeface="DejaVu Sans"/>
              </a:defRPr>
            </a:pPr>
          </a:p>
        </c:txPr>
        <c:crossAx val="17302979"/>
        <c:crosses val="autoZero"/>
      </c:valAx>
      <c:valAx>
        <c:axId val="17302979"/>
        <c:scaling>
          <c:orientation val="minMax"/>
        </c:scaling>
        <c:delete val="0"/>
        <c:axPos val="l"/>
        <c:majorGridlines>
          <c:spPr>
            <a:ln w="9360">
              <a:solidFill>
                <a:srgbClr val="878787"/>
              </a:solidFill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p>
            <a:pPr>
              <a:defRPr sz="1000" spc="-1">
                <a:solidFill>
                  <a:srgbClr val="000000"/>
                </a:solidFill>
                <a:latin typeface="Arial"/>
                <a:ea typeface="DejaVu Sans"/>
              </a:defRPr>
            </a:pPr>
          </a:p>
        </c:txPr>
        <c:crossAx val="32463607"/>
        <c:crosses val="autoZero"/>
      </c:valAx>
      <c:spPr>
        <a:solidFill>
          <a:srgbClr val="ffffff"/>
        </a:solidFill>
        <a:ln>
          <a:noFill/>
        </a:ln>
      </c:spPr>
    </c:plotArea>
    <c:legend>
      <c:legendPos val="r"/>
      <c:overlay val="0"/>
      <c:spPr>
        <a:noFill/>
        <a:ln>
          <a:noFill/>
        </a:ln>
      </c:spPr>
    </c:legend>
    <c:plotVisOnly val="1"/>
    <c:dispBlanksAs val="gap"/>
  </c:chart>
  <c:spPr>
    <a:noFill/>
    <a:ln>
      <a:noFill/>
    </a:ln>
  </c:spPr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lang="en-US" sz="2000" spc="-1">
                <a:latin typeface="Arial"/>
              </a:rPr>
              <a:t>Click to edit the notes format</a:t>
            </a:r>
            <a:endParaRPr/>
          </a:p>
        </p:txBody>
      </p:sp>
      <p:sp>
        <p:nvSpPr>
          <p:cNvPr id="11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lang="en-US" sz="1400" spc="-1">
                <a:latin typeface="Times New Roman"/>
              </a:rPr>
              <a:t>&lt;header&gt;</a:t>
            </a:r>
            <a:endParaRPr/>
          </a:p>
        </p:txBody>
      </p:sp>
      <p:sp>
        <p:nvSpPr>
          <p:cNvPr id="112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US" sz="1400" spc="-1">
                <a:latin typeface="Times New Roman"/>
              </a:rPr>
              <a:t>&lt;date/time&gt;</a:t>
            </a:r>
            <a:endParaRPr/>
          </a:p>
        </p:txBody>
      </p:sp>
      <p:sp>
        <p:nvSpPr>
          <p:cNvPr id="113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lang="en-US" sz="1400" spc="-1">
                <a:latin typeface="Times New Roman"/>
              </a:rPr>
              <a:t>&lt;footer&gt;</a:t>
            </a:r>
            <a:endParaRPr/>
          </a:p>
        </p:txBody>
      </p:sp>
      <p:sp>
        <p:nvSpPr>
          <p:cNvPr id="114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65D33B58-B798-42D8-95B2-58BAD6E5F165}" type="slidenum">
              <a:rPr lang="en-US" sz="1400" spc="-1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CustomShape 1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D0322FB-D732-40B2-9FC0-56619ED1FEB0}" type="slidenum">
              <a:rPr lang="en-US" sz="1200" spc="-1" strike="noStrike"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/>
          </a:p>
        </p:txBody>
      </p:sp>
      <p:sp>
        <p:nvSpPr>
          <p:cNvPr id="73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1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2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08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09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828800" y="257760"/>
            <a:ext cx="6857280" cy="685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subTitle"/>
          </p:nvPr>
        </p:nvSpPr>
        <p:spPr>
          <a:xfrm>
            <a:off x="457200" y="1658160"/>
            <a:ext cx="8228880" cy="4525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 spc="-1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Line 1"/>
          <p:cNvSpPr/>
          <p:nvPr/>
        </p:nvSpPr>
        <p:spPr>
          <a:xfrm>
            <a:off x="1824840" y="1048320"/>
            <a:ext cx="6782040" cy="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 spc="-1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jpeg"/><Relationship Id="rId3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://www.deeplearningbook.org/" TargetMode="External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1.gif"/><Relationship Id="rId2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slideLayout" Target="../slideLayouts/slideLayout2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2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2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2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slideLayout" Target="../slideLayouts/slideLayout2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2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mailto:andjelic.stefan10@gmail.com" TargetMode="External"/><Relationship Id="rId2" Type="http://schemas.openxmlformats.org/officeDocument/2006/relationships/hyperlink" Target="mailto:kondicm@uns.ac.rs" TargetMode="External"/><Relationship Id="rId3" Type="http://schemas.openxmlformats.org/officeDocument/2006/relationships/hyperlink" Target="mailto:ivanperic.info@gmail.com" TargetMode="External"/><Relationship Id="rId4" Type="http://schemas.openxmlformats.org/officeDocument/2006/relationships/image" Target="../media/image13.jpeg"/><Relationship Id="rId5" Type="http://schemas.openxmlformats.org/officeDocument/2006/relationships/image" Target="../media/image14.jpeg"/><Relationship Id="rId6" Type="http://schemas.openxmlformats.org/officeDocument/2006/relationships/image" Target="../media/image15.png"/><Relationship Id="rId7" Type="http://schemas.openxmlformats.org/officeDocument/2006/relationships/image" Target="../media/image16.jpeg"/><Relationship Id="rId8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chart" Target="../charts/chart2.xml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2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2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chart" Target="../charts/chart3.xml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2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slideLayout" Target="../slideLayouts/slideLayout2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slideLayout" Target="../slideLayouts/slideLayout2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slideLayout" Target="../slideLayouts/slideLayout2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2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2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2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mailto:jocicmarko@gmail.com" TargetMode="External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2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2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25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609480" y="5715000"/>
            <a:ext cx="7771680" cy="55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2017.</a:t>
            </a:r>
            <a:endParaRPr/>
          </a:p>
        </p:txBody>
      </p:sp>
      <p:sp>
        <p:nvSpPr>
          <p:cNvPr id="116" name="CustomShape 2"/>
          <p:cNvSpPr/>
          <p:nvPr/>
        </p:nvSpPr>
        <p:spPr>
          <a:xfrm>
            <a:off x="1219320" y="3124080"/>
            <a:ext cx="6400080" cy="68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Osnovi računarske inteligencije</a:t>
            </a:r>
            <a:endParaRPr/>
          </a:p>
        </p:txBody>
      </p:sp>
      <p:sp>
        <p:nvSpPr>
          <p:cNvPr id="117" name="Line 3"/>
          <p:cNvSpPr/>
          <p:nvPr/>
        </p:nvSpPr>
        <p:spPr>
          <a:xfrm>
            <a:off x="1981080" y="1295280"/>
            <a:ext cx="6781680" cy="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4"/>
          <p:cNvSpPr/>
          <p:nvPr/>
        </p:nvSpPr>
        <p:spPr>
          <a:xfrm>
            <a:off x="2666880" y="838080"/>
            <a:ext cx="609516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Katedra za informatiku, Fakultet tehničkih nauka Novi Sad</a:t>
            </a:r>
            <a:endParaRPr/>
          </a:p>
        </p:txBody>
      </p:sp>
      <p:sp>
        <p:nvSpPr>
          <p:cNvPr id="119" name="CustomShape 5"/>
          <p:cNvSpPr/>
          <p:nvPr/>
        </p:nvSpPr>
        <p:spPr>
          <a:xfrm>
            <a:off x="3144960" y="3886200"/>
            <a:ext cx="233568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Đorđe Obradović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1828800" y="257760"/>
            <a:ext cx="6857280" cy="68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Istorija</a:t>
            </a:r>
            <a:endParaRPr/>
          </a:p>
        </p:txBody>
      </p:sp>
      <p:sp>
        <p:nvSpPr>
          <p:cNvPr id="179" name="CustomShape 2"/>
          <p:cNvSpPr/>
          <p:nvPr/>
        </p:nvSpPr>
        <p:spPr>
          <a:xfrm>
            <a:off x="457200" y="1658160"/>
            <a:ext cx="8228880" cy="497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Font typeface="Symbol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1956. Prvi put definisan izraz </a:t>
            </a:r>
            <a:endParaRPr/>
          </a:p>
          <a:p>
            <a:pPr lvl="1" marL="743040" indent="-285120">
              <a:lnSpc>
                <a:spcPct val="100000"/>
              </a:lnSpc>
              <a:buFont typeface="Symbol"/>
              <a:buChar char="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 Intelligence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343080" indent="-342360">
              <a:lnSpc>
                <a:spcPct val="100000"/>
              </a:lnSpc>
              <a:buFont typeface="Symbol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Računari su mogli da rešavaju probleme iz algebre, dokazuju logičke teoreme.</a:t>
            </a:r>
            <a:endParaRPr/>
          </a:p>
          <a:p>
            <a:pPr marL="343080" indent="-342360">
              <a:lnSpc>
                <a:spcPct val="100000"/>
              </a:lnSpc>
              <a:buFont typeface="Symbol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 ranim 80’ godinama prošlog veka prvi komercijalni uspesi ekspertnih sistema.</a:t>
            </a:r>
            <a:endParaRPr/>
          </a:p>
          <a:p>
            <a:pPr marL="343080" indent="-342360">
              <a:lnSpc>
                <a:spcPct val="100000"/>
              </a:lnSpc>
              <a:buFont typeface="Symbol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Velike ekspanzija u 90’ godinama i početkom 21. veka. </a:t>
            </a:r>
            <a:endParaRPr/>
          </a:p>
          <a:p>
            <a:pPr lvl="1" marL="743040" indent="-285120">
              <a:lnSpc>
                <a:spcPct val="100000"/>
              </a:lnSpc>
              <a:buFont typeface="Symbol"/>
              <a:buChar char="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veliki napredak računarskih resursa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80" name="CustomShape 3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4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5"/>
          <p:cNvSpPr/>
          <p:nvPr/>
        </p:nvSpPr>
        <p:spPr>
          <a:xfrm>
            <a:off x="0" y="1380960"/>
            <a:ext cx="914328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6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7"/>
          <p:cNvSpPr/>
          <p:nvPr/>
        </p:nvSpPr>
        <p:spPr>
          <a:xfrm>
            <a:off x="0" y="1943280"/>
            <a:ext cx="914328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1828800" y="257760"/>
            <a:ext cx="6857280" cy="68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History of AI (90s and beyond)</a:t>
            </a:r>
            <a:endParaRPr/>
          </a:p>
        </p:txBody>
      </p:sp>
      <p:sp>
        <p:nvSpPr>
          <p:cNvPr id="186" name="CustomShape 2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3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4"/>
          <p:cNvSpPr/>
          <p:nvPr/>
        </p:nvSpPr>
        <p:spPr>
          <a:xfrm>
            <a:off x="0" y="1380960"/>
            <a:ext cx="914328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5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6"/>
          <p:cNvSpPr/>
          <p:nvPr/>
        </p:nvSpPr>
        <p:spPr>
          <a:xfrm>
            <a:off x="0" y="1943280"/>
            <a:ext cx="914328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7"/>
          <p:cNvSpPr/>
          <p:nvPr/>
        </p:nvSpPr>
        <p:spPr>
          <a:xfrm>
            <a:off x="3429000" y="1658160"/>
            <a:ext cx="5257080" cy="4970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Font typeface="Symbol"/>
              <a:buChar char=""/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1997. Deep Blue 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–Garry Kasparov</a:t>
            </a:r>
            <a:endParaRPr/>
          </a:p>
          <a:p>
            <a:pPr marL="800280" indent="-342360">
              <a:lnSpc>
                <a:spcPct val="100000"/>
              </a:lnSpc>
            </a:pPr>
            <a:endParaRPr/>
          </a:p>
          <a:p>
            <a:pPr marL="800280" indent="-342360">
              <a:lnSpc>
                <a:spcPct val="100000"/>
              </a:lnSpc>
            </a:pPr>
            <a:endParaRPr/>
          </a:p>
          <a:p>
            <a:pPr marL="343080" indent="-342360">
              <a:lnSpc>
                <a:spcPct val="100000"/>
              </a:lnSpc>
              <a:buFont typeface="Symbol"/>
              <a:buChar char="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Deep Blue je obrađivao 200 miliona pozicija  u sekundi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343080" indent="-342360">
              <a:lnSpc>
                <a:spcPct val="100000"/>
              </a:lnSpc>
              <a:buFont typeface="Symbol"/>
              <a:buChar char="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Intel Core 2 Duo CPU obrađuje oko 8 miliona pozicija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743040" indent="-285120">
              <a:lnSpc>
                <a:spcPct val="100000"/>
              </a:lnSpc>
            </a:pPr>
            <a:endParaRPr/>
          </a:p>
        </p:txBody>
      </p:sp>
      <p:pic>
        <p:nvPicPr>
          <p:cNvPr id="192" name="Picture 2" descr=""/>
          <p:cNvPicPr/>
          <p:nvPr/>
        </p:nvPicPr>
        <p:blipFill>
          <a:blip r:embed="rId1"/>
          <a:stretch/>
        </p:blipFill>
        <p:spPr>
          <a:xfrm>
            <a:off x="228600" y="1905120"/>
            <a:ext cx="3048480" cy="4580640"/>
          </a:xfrm>
          <a:prstGeom prst="rect">
            <a:avLst/>
          </a:prstGeom>
          <a:ln>
            <a:noFill/>
          </a:ln>
        </p:spPr>
      </p:pic>
      <p:pic>
        <p:nvPicPr>
          <p:cNvPr id="193" name="Picture 2" descr=""/>
          <p:cNvPicPr/>
          <p:nvPr/>
        </p:nvPicPr>
        <p:blipFill>
          <a:blip r:embed="rId2"/>
          <a:stretch/>
        </p:blipFill>
        <p:spPr>
          <a:xfrm>
            <a:off x="7620120" y="5562720"/>
            <a:ext cx="1239480" cy="1150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1828800" y="257760"/>
            <a:ext cx="6857280" cy="68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Istorija (21. vek)</a:t>
            </a:r>
            <a:endParaRPr/>
          </a:p>
        </p:txBody>
      </p:sp>
      <p:sp>
        <p:nvSpPr>
          <p:cNvPr id="195" name="CustomShape 2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3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4"/>
          <p:cNvSpPr/>
          <p:nvPr/>
        </p:nvSpPr>
        <p:spPr>
          <a:xfrm>
            <a:off x="0" y="1380960"/>
            <a:ext cx="914328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5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6"/>
          <p:cNvSpPr/>
          <p:nvPr/>
        </p:nvSpPr>
        <p:spPr>
          <a:xfrm>
            <a:off x="0" y="1943280"/>
            <a:ext cx="914328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7"/>
          <p:cNvSpPr/>
          <p:nvPr/>
        </p:nvSpPr>
        <p:spPr>
          <a:xfrm>
            <a:off x="685800" y="1658160"/>
            <a:ext cx="8000280" cy="4970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Font typeface="Symbol"/>
              <a:buChar char=""/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2005. Stanford robot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– vozio automobil 131 milju  kroz pustinju</a:t>
            </a:r>
            <a:endParaRPr/>
          </a:p>
          <a:p>
            <a:pPr lvl="8" marL="4000680" indent="-342360">
              <a:lnSpc>
                <a:spcPct val="100000"/>
              </a:lnSpc>
              <a:buFont typeface="Symbol"/>
              <a:buChar char=""/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2010. Google driverless car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–vožnja po gradu bez incidenata!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8" marL="4000680" indent="-342360">
              <a:lnSpc>
                <a:spcPct val="100000"/>
              </a:lnSpc>
              <a:buFont typeface="Symbol"/>
              <a:buChar char=""/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2011 – danas 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– pokušaj legalizacije robota vozača u nekim državama USA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743040" indent="-285120">
              <a:lnSpc>
                <a:spcPct val="100000"/>
              </a:lnSpc>
            </a:pPr>
            <a:endParaRPr/>
          </a:p>
        </p:txBody>
      </p:sp>
      <p:pic>
        <p:nvPicPr>
          <p:cNvPr id="201" name="Picture 2" descr=""/>
          <p:cNvPicPr/>
          <p:nvPr/>
        </p:nvPicPr>
        <p:blipFill>
          <a:blip r:embed="rId1"/>
          <a:stretch/>
        </p:blipFill>
        <p:spPr>
          <a:xfrm>
            <a:off x="152280" y="3124080"/>
            <a:ext cx="4162320" cy="3351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1828800" y="257760"/>
            <a:ext cx="6857280" cy="68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Istorija</a:t>
            </a:r>
            <a:endParaRPr/>
          </a:p>
        </p:txBody>
      </p:sp>
      <p:sp>
        <p:nvSpPr>
          <p:cNvPr id="203" name="CustomShape 2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3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4"/>
          <p:cNvSpPr/>
          <p:nvPr/>
        </p:nvSpPr>
        <p:spPr>
          <a:xfrm>
            <a:off x="0" y="1380960"/>
            <a:ext cx="914328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5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6"/>
          <p:cNvSpPr/>
          <p:nvPr/>
        </p:nvSpPr>
        <p:spPr>
          <a:xfrm>
            <a:off x="0" y="1943280"/>
            <a:ext cx="914328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7"/>
          <p:cNvSpPr/>
          <p:nvPr/>
        </p:nvSpPr>
        <p:spPr>
          <a:xfrm>
            <a:off x="685800" y="1658160"/>
            <a:ext cx="8000280" cy="2151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Font typeface="Symbol"/>
              <a:buChar char=""/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2009. Netflix prize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–  </a:t>
            </a:r>
            <a:endParaRPr/>
          </a:p>
          <a:p>
            <a:pPr lvl="1" marL="800280" indent="-342360">
              <a:lnSpc>
                <a:spcPct val="100000"/>
              </a:lnSpc>
              <a:buFont typeface="Symbol"/>
              <a:buChar char="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algoritam za preporučivanje</a:t>
            </a:r>
            <a:endParaRPr/>
          </a:p>
          <a:p>
            <a:pPr lvl="1" marL="800280" indent="-342360">
              <a:lnSpc>
                <a:spcPct val="100000"/>
              </a:lnSpc>
              <a:buFont typeface="Symbol"/>
              <a:buChar char="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$1M </a:t>
            </a:r>
            <a:endParaRPr/>
          </a:p>
          <a:p>
            <a:pPr lvl="1" marL="800280" indent="-342360">
              <a:lnSpc>
                <a:spcPct val="100000"/>
              </a:lnSpc>
              <a:buFont typeface="Symbol"/>
              <a:buChar char="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10% poboljšanje postojećeg algoritma</a:t>
            </a:r>
            <a:endParaRPr/>
          </a:p>
          <a:p>
            <a:pPr marL="800280" indent="-342360">
              <a:lnSpc>
                <a:spcPct val="100000"/>
              </a:lnSpc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/>
          </a:p>
          <a:p>
            <a:pPr marL="800280" indent="-342360">
              <a:lnSpc>
                <a:spcPct val="100000"/>
              </a:lnSpc>
            </a:pPr>
            <a:endParaRPr/>
          </a:p>
          <a:p>
            <a:pPr marL="800280" indent="-342360">
              <a:lnSpc>
                <a:spcPct val="100000"/>
              </a:lnSpc>
            </a:pPr>
            <a:endParaRPr/>
          </a:p>
          <a:p>
            <a:pPr marL="800280" indent="-342360">
              <a:lnSpc>
                <a:spcPct val="100000"/>
              </a:lnSpc>
            </a:pPr>
            <a:endParaRPr/>
          </a:p>
          <a:p>
            <a:pPr marL="743040" indent="-285120">
              <a:lnSpc>
                <a:spcPct val="100000"/>
              </a:lnSpc>
            </a:pPr>
            <a:endParaRPr/>
          </a:p>
        </p:txBody>
      </p:sp>
      <p:pic>
        <p:nvPicPr>
          <p:cNvPr id="209" name="Picture 2" descr=""/>
          <p:cNvPicPr/>
          <p:nvPr/>
        </p:nvPicPr>
        <p:blipFill>
          <a:blip r:embed="rId1"/>
          <a:stretch/>
        </p:blipFill>
        <p:spPr>
          <a:xfrm>
            <a:off x="1143000" y="5715000"/>
            <a:ext cx="7352640" cy="761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1828800" y="257760"/>
            <a:ext cx="6857280" cy="68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Istorija</a:t>
            </a:r>
            <a:endParaRPr/>
          </a:p>
        </p:txBody>
      </p:sp>
      <p:sp>
        <p:nvSpPr>
          <p:cNvPr id="211" name="CustomShape 2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3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4"/>
          <p:cNvSpPr/>
          <p:nvPr/>
        </p:nvSpPr>
        <p:spPr>
          <a:xfrm>
            <a:off x="0" y="1380960"/>
            <a:ext cx="914328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5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6"/>
          <p:cNvSpPr/>
          <p:nvPr/>
        </p:nvSpPr>
        <p:spPr>
          <a:xfrm>
            <a:off x="0" y="1943280"/>
            <a:ext cx="914328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7"/>
          <p:cNvSpPr/>
          <p:nvPr/>
        </p:nvSpPr>
        <p:spPr>
          <a:xfrm>
            <a:off x="228600" y="1676520"/>
            <a:ext cx="8609760" cy="1142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Font typeface="Symbol"/>
              <a:buChar char=""/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2011. Watson 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– IBM ova mašina pobedila dva šampiona u jednom od poznatijih američkih kvizova.</a:t>
            </a:r>
            <a:endParaRPr/>
          </a:p>
        </p:txBody>
      </p:sp>
      <p:pic>
        <p:nvPicPr>
          <p:cNvPr id="217" name="Picture 2" descr=""/>
          <p:cNvPicPr/>
          <p:nvPr/>
        </p:nvPicPr>
        <p:blipFill>
          <a:blip r:embed="rId1"/>
          <a:stretch/>
        </p:blipFill>
        <p:spPr>
          <a:xfrm>
            <a:off x="4495680" y="2895480"/>
            <a:ext cx="4356000" cy="3190320"/>
          </a:xfrm>
          <a:prstGeom prst="rect">
            <a:avLst/>
          </a:prstGeom>
          <a:ln>
            <a:noFill/>
          </a:ln>
        </p:spPr>
      </p:pic>
      <p:sp>
        <p:nvSpPr>
          <p:cNvPr id="218" name="CustomShape 8"/>
          <p:cNvSpPr/>
          <p:nvPr/>
        </p:nvSpPr>
        <p:spPr>
          <a:xfrm>
            <a:off x="228600" y="2590920"/>
            <a:ext cx="4037760" cy="356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800280" indent="-342360">
              <a:lnSpc>
                <a:spcPct val="100000"/>
              </a:lnSpc>
              <a:buFont typeface="Symbol"/>
              <a:buChar char="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odgovara na pitanja postavljena prirodnim jezikom</a:t>
            </a:r>
            <a:endParaRPr/>
          </a:p>
          <a:p>
            <a:pPr lvl="1" marL="800280" indent="-342360">
              <a:lnSpc>
                <a:spcPct val="100000"/>
              </a:lnSpc>
              <a:buFont typeface="Symbol"/>
              <a:buChar char="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200 miliona stranica podataka (4 TB diskovi)</a:t>
            </a:r>
            <a:endParaRPr/>
          </a:p>
          <a:p>
            <a:pPr lvl="1" marL="800280" indent="-342360">
              <a:lnSpc>
                <a:spcPct val="100000"/>
              </a:lnSpc>
              <a:buFont typeface="Symbol"/>
              <a:buChar char="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nagrada $1 million za pobedu 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ingdings"/>
                <a:ea typeface="DejaVu Sans"/>
              </a:rPr>
              <a:t></a:t>
            </a:r>
            <a:endParaRPr/>
          </a:p>
          <a:p>
            <a:pPr marL="743040" indent="-285120"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1828800" y="257760"/>
            <a:ext cx="6857280" cy="68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Istorija</a:t>
            </a:r>
            <a:endParaRPr/>
          </a:p>
        </p:txBody>
      </p:sp>
      <p:sp>
        <p:nvSpPr>
          <p:cNvPr id="220" name="CustomShape 2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3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4"/>
          <p:cNvSpPr/>
          <p:nvPr/>
        </p:nvSpPr>
        <p:spPr>
          <a:xfrm>
            <a:off x="0" y="1380960"/>
            <a:ext cx="914328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5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CustomShape 6"/>
          <p:cNvSpPr/>
          <p:nvPr/>
        </p:nvSpPr>
        <p:spPr>
          <a:xfrm>
            <a:off x="0" y="1943280"/>
            <a:ext cx="914328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7"/>
          <p:cNvSpPr/>
          <p:nvPr/>
        </p:nvSpPr>
        <p:spPr>
          <a:xfrm>
            <a:off x="228600" y="1676520"/>
            <a:ext cx="8609760" cy="1142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decembar 2015. OpenAI </a:t>
            </a:r>
            <a:endParaRPr/>
          </a:p>
          <a:p>
            <a:pPr>
              <a:lnSpc>
                <a:spcPct val="100000"/>
              </a:lnSpc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https://openai.com</a:t>
            </a:r>
            <a:endParaRPr/>
          </a:p>
        </p:txBody>
      </p:sp>
      <p:sp>
        <p:nvSpPr>
          <p:cNvPr id="226" name="CustomShape 8"/>
          <p:cNvSpPr/>
          <p:nvPr/>
        </p:nvSpPr>
        <p:spPr>
          <a:xfrm>
            <a:off x="228600" y="2590920"/>
            <a:ext cx="7634880" cy="214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800280" indent="-342360">
              <a:lnSpc>
                <a:spcPct val="100000"/>
              </a:lnSpc>
              <a:buFont typeface="Symbol"/>
              <a:buChar char="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ingdings"/>
                <a:ea typeface="DejaVu Sans"/>
              </a:rPr>
              <a:t>Investicija 1B $</a:t>
            </a:r>
            <a:endParaRPr/>
          </a:p>
          <a:p>
            <a:pPr lvl="1" marL="800280" indent="-342360">
              <a:lnSpc>
                <a:spcPct val="100000"/>
              </a:lnSpc>
              <a:buFont typeface="Symbol"/>
              <a:buChar char="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ingdings"/>
                <a:ea typeface="DejaVu Sans"/>
              </a:rPr>
              <a:t> </a:t>
            </a:r>
            <a:endParaRPr/>
          </a:p>
          <a:p>
            <a:pPr lvl="1" marL="800280" indent="-342360">
              <a:lnSpc>
                <a:spcPct val="100000"/>
              </a:lnSpc>
              <a:buFont typeface="Symbol"/>
              <a:buChar char="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ingdings"/>
                <a:ea typeface="DejaVu Sans"/>
              </a:rPr>
              <a:t>OpenAI Gym</a:t>
            </a:r>
            <a:endParaRPr/>
          </a:p>
          <a:p>
            <a:pPr>
              <a:lnSpc>
                <a:spcPct val="100000"/>
              </a:lnSpc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ingdings"/>
                <a:ea typeface="DejaVu Sans"/>
              </a:rPr>
              <a:t>	</a:t>
            </a: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ingdings"/>
                <a:ea typeface="DejaVu Sans"/>
              </a:rPr>
              <a:t>       </a:t>
            </a: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ingdings"/>
                <a:ea typeface="DejaVu Sans"/>
              </a:rPr>
              <a:t>https://gym.openai.com/</a:t>
            </a:r>
            <a:endParaRPr/>
          </a:p>
          <a:p>
            <a:pPr marL="743040" indent="-285120">
              <a:lnSpc>
                <a:spcPct val="100000"/>
              </a:lnSpc>
            </a:pPr>
            <a:endParaRPr/>
          </a:p>
        </p:txBody>
      </p:sp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6583680" y="1381320"/>
            <a:ext cx="2011320" cy="2011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1828800" y="257760"/>
            <a:ext cx="6857280" cy="68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Istorija</a:t>
            </a:r>
            <a:endParaRPr/>
          </a:p>
        </p:txBody>
      </p:sp>
      <p:sp>
        <p:nvSpPr>
          <p:cNvPr id="229" name="CustomShape 2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3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4"/>
          <p:cNvSpPr/>
          <p:nvPr/>
        </p:nvSpPr>
        <p:spPr>
          <a:xfrm>
            <a:off x="0" y="1380960"/>
            <a:ext cx="914328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5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6"/>
          <p:cNvSpPr/>
          <p:nvPr/>
        </p:nvSpPr>
        <p:spPr>
          <a:xfrm>
            <a:off x="0" y="1943280"/>
            <a:ext cx="914328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7"/>
          <p:cNvSpPr/>
          <p:nvPr/>
        </p:nvSpPr>
        <p:spPr>
          <a:xfrm>
            <a:off x="228600" y="1676520"/>
            <a:ext cx="8609760" cy="1142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septembar 2016. The Partnership on AI </a:t>
            </a:r>
            <a:endParaRPr/>
          </a:p>
          <a:p>
            <a:pPr>
              <a:lnSpc>
                <a:spcPct val="100000"/>
              </a:lnSpc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https://www.partnershiponai.org</a:t>
            </a:r>
            <a:endParaRPr/>
          </a:p>
        </p:txBody>
      </p:sp>
      <p:sp>
        <p:nvSpPr>
          <p:cNvPr id="235" name="CustomShape 8"/>
          <p:cNvSpPr/>
          <p:nvPr/>
        </p:nvSpPr>
        <p:spPr>
          <a:xfrm>
            <a:off x="228600" y="2590920"/>
            <a:ext cx="7634880" cy="259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800280" indent="-342360">
              <a:lnSpc>
                <a:spcPct val="100000"/>
              </a:lnSpc>
              <a:buFont typeface="Symbol"/>
              <a:buChar char="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ingdings"/>
                <a:ea typeface="DejaVu Sans"/>
              </a:rPr>
              <a:t> </a:t>
            </a:r>
            <a:endParaRPr/>
          </a:p>
          <a:p>
            <a:pPr lvl="1" marL="800280" indent="-342360">
              <a:lnSpc>
                <a:spcPct val="100000"/>
              </a:lnSpc>
              <a:buFont typeface="Symbol"/>
              <a:buChar char="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ingdings"/>
                <a:ea typeface="DejaVu Sans"/>
              </a:rPr>
              <a:t>Amazon</a:t>
            </a:r>
            <a:endParaRPr/>
          </a:p>
          <a:p>
            <a:pPr lvl="1" marL="800280" indent="-342360">
              <a:lnSpc>
                <a:spcPct val="100000"/>
              </a:lnSpc>
              <a:buFont typeface="Symbol"/>
              <a:buChar char="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ingdings"/>
                <a:ea typeface="DejaVu Sans"/>
              </a:rPr>
              <a:t>Facebook</a:t>
            </a:r>
            <a:endParaRPr/>
          </a:p>
          <a:p>
            <a:pPr lvl="1" marL="800280" indent="-342360">
              <a:lnSpc>
                <a:spcPct val="100000"/>
              </a:lnSpc>
              <a:buFont typeface="Symbol"/>
              <a:buChar char="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ingdings"/>
                <a:ea typeface="DejaVu Sans"/>
              </a:rPr>
              <a:t>Google</a:t>
            </a:r>
            <a:endParaRPr/>
          </a:p>
          <a:p>
            <a:pPr lvl="1" marL="800280" indent="-342360">
              <a:lnSpc>
                <a:spcPct val="100000"/>
              </a:lnSpc>
              <a:buFont typeface="Symbol"/>
              <a:buChar char="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ingdings"/>
                <a:ea typeface="DejaVu Sans"/>
              </a:rPr>
              <a:t>IBM</a:t>
            </a:r>
            <a:endParaRPr/>
          </a:p>
          <a:p>
            <a:pPr lvl="1" marL="800280" indent="-342360">
              <a:lnSpc>
                <a:spcPct val="100000"/>
              </a:lnSpc>
              <a:buFont typeface="Symbol"/>
              <a:buChar char="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ingdings"/>
                <a:ea typeface="DejaVu Sans"/>
              </a:rPr>
              <a:t>Microsoft</a:t>
            </a:r>
            <a:endParaRPr/>
          </a:p>
        </p:txBody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1828800" y="257760"/>
            <a:ext cx="6857280" cy="68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Problemi računarske inteligencije</a:t>
            </a:r>
            <a:endParaRPr/>
          </a:p>
        </p:txBody>
      </p:sp>
      <p:sp>
        <p:nvSpPr>
          <p:cNvPr id="237" name="CustomShape 2"/>
          <p:cNvSpPr/>
          <p:nvPr/>
        </p:nvSpPr>
        <p:spPr>
          <a:xfrm>
            <a:off x="457200" y="165816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Font typeface="Symbol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Odlučivanje, rešavanje problema</a:t>
            </a:r>
            <a:endParaRPr/>
          </a:p>
          <a:p>
            <a:pPr lvl="1" marL="743040" indent="-285120">
              <a:lnSpc>
                <a:spcPct val="100000"/>
              </a:lnSpc>
              <a:buFont typeface="Symbol"/>
              <a:buChar char="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algoritmi za zaključivanje korak po korak </a:t>
            </a:r>
            <a:endParaRPr/>
          </a:p>
          <a:p>
            <a:pPr lvl="1" marL="743040" indent="-285120">
              <a:lnSpc>
                <a:spcPct val="100000"/>
              </a:lnSpc>
              <a:buFont typeface="Symbol"/>
              <a:buChar char="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rešavanje slagalica</a:t>
            </a:r>
            <a:endParaRPr/>
          </a:p>
          <a:p>
            <a:pPr lvl="1" marL="743040" indent="-285120">
              <a:lnSpc>
                <a:spcPct val="100000"/>
              </a:lnSpc>
              <a:buFont typeface="Symbol"/>
              <a:buChar char="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igranje logičkih igara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38" name="CustomShape 3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4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5"/>
          <p:cNvSpPr/>
          <p:nvPr/>
        </p:nvSpPr>
        <p:spPr>
          <a:xfrm>
            <a:off x="0" y="1380960"/>
            <a:ext cx="914328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6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7"/>
          <p:cNvSpPr/>
          <p:nvPr/>
        </p:nvSpPr>
        <p:spPr>
          <a:xfrm>
            <a:off x="0" y="1943280"/>
            <a:ext cx="914328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3" name="Picture 6" descr=""/>
          <p:cNvPicPr/>
          <p:nvPr/>
        </p:nvPicPr>
        <p:blipFill>
          <a:blip r:embed="rId1"/>
          <a:stretch/>
        </p:blipFill>
        <p:spPr>
          <a:xfrm>
            <a:off x="5867280" y="4191120"/>
            <a:ext cx="2903760" cy="251388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1828800" y="257760"/>
            <a:ext cx="6857280" cy="68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Problemi</a:t>
            </a:r>
            <a:endParaRPr/>
          </a:p>
        </p:txBody>
      </p:sp>
      <p:sp>
        <p:nvSpPr>
          <p:cNvPr id="245" name="CustomShape 2"/>
          <p:cNvSpPr/>
          <p:nvPr/>
        </p:nvSpPr>
        <p:spPr>
          <a:xfrm>
            <a:off x="457200" y="165816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Font typeface="Symbol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Reprezentacija znanja</a:t>
            </a:r>
            <a:endParaRPr/>
          </a:p>
          <a:p>
            <a:pPr lvl="1" marL="743040" indent="-285120">
              <a:lnSpc>
                <a:spcPct val="100000"/>
              </a:lnSpc>
              <a:buFont typeface="Symbol"/>
              <a:buChar char="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Mnogi problemi zahtevaju prikupljanje i skladištenje odnosno reprezentaciju znanja u obliku pogodnom za mašinsko korišćenje.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46" name="CustomShape 3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4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5"/>
          <p:cNvSpPr/>
          <p:nvPr/>
        </p:nvSpPr>
        <p:spPr>
          <a:xfrm>
            <a:off x="0" y="1380960"/>
            <a:ext cx="914328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6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7"/>
          <p:cNvSpPr/>
          <p:nvPr/>
        </p:nvSpPr>
        <p:spPr>
          <a:xfrm>
            <a:off x="0" y="1943280"/>
            <a:ext cx="914328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1" name="Picture 2" descr=""/>
          <p:cNvPicPr/>
          <p:nvPr/>
        </p:nvPicPr>
        <p:blipFill>
          <a:blip r:embed="rId1"/>
          <a:stretch/>
        </p:blipFill>
        <p:spPr>
          <a:xfrm>
            <a:off x="6324480" y="3657600"/>
            <a:ext cx="2487600" cy="3047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1828800" y="257760"/>
            <a:ext cx="6857280" cy="68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Problemi</a:t>
            </a:r>
            <a:endParaRPr/>
          </a:p>
        </p:txBody>
      </p:sp>
      <p:sp>
        <p:nvSpPr>
          <p:cNvPr id="253" name="CustomShape 2"/>
          <p:cNvSpPr/>
          <p:nvPr/>
        </p:nvSpPr>
        <p:spPr>
          <a:xfrm>
            <a:off x="457200" y="1658160"/>
            <a:ext cx="8228880" cy="237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Font typeface="Symbol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Planiranje</a:t>
            </a:r>
            <a:endParaRPr/>
          </a:p>
          <a:p>
            <a:pPr lvl="1" marL="743040" indent="-285120">
              <a:lnSpc>
                <a:spcPct val="100000"/>
              </a:lnSpc>
              <a:buFont typeface="Symbol"/>
              <a:buChar char="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Inteligentni agenti moraju da posavljaju ciljeve i da ih realizuju. Za ove zadatke poterbno je posedovati mogućnost predviđanja ponašanja kako bi se planiranje pravilno odredilo.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54" name="CustomShape 3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4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5"/>
          <p:cNvSpPr/>
          <p:nvPr/>
        </p:nvSpPr>
        <p:spPr>
          <a:xfrm>
            <a:off x="0" y="1380960"/>
            <a:ext cx="914328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6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7"/>
          <p:cNvSpPr/>
          <p:nvPr/>
        </p:nvSpPr>
        <p:spPr>
          <a:xfrm>
            <a:off x="0" y="1943280"/>
            <a:ext cx="914328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9" name="Picture 9" descr=""/>
          <p:cNvPicPr/>
          <p:nvPr/>
        </p:nvPicPr>
        <p:blipFill>
          <a:blip r:embed="rId1"/>
          <a:stretch/>
        </p:blipFill>
        <p:spPr>
          <a:xfrm>
            <a:off x="6324480" y="4114800"/>
            <a:ext cx="2437560" cy="243756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1828800" y="257760"/>
            <a:ext cx="5256720" cy="68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Materijali i literatura</a:t>
            </a:r>
            <a:endParaRPr/>
          </a:p>
        </p:txBody>
      </p:sp>
      <p:sp>
        <p:nvSpPr>
          <p:cNvPr id="121" name="CustomShape 2"/>
          <p:cNvSpPr/>
          <p:nvPr/>
        </p:nvSpPr>
        <p:spPr>
          <a:xfrm>
            <a:off x="457200" y="169416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buFont typeface="Symbol"/>
              <a:buChar char="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Materijali:</a:t>
            </a:r>
            <a:endParaRPr/>
          </a:p>
          <a:p>
            <a:pPr>
              <a:lnSpc>
                <a:spcPct val="100000"/>
              </a:lnSpc>
            </a:pPr>
            <a:r>
              <a:rPr lang="en-US" sz="2000" spc="-1" strike="noStrike" u="sng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https://github.com/ftn-ai-lab/ori-2017-e2</a:t>
            </a:r>
            <a:endParaRPr/>
          </a:p>
          <a:p>
            <a:pPr marL="343080" indent="-342000">
              <a:lnSpc>
                <a:spcPct val="100000"/>
              </a:lnSpc>
              <a:buFont typeface="Symbol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Literatura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Stuart J. Russell, Peter Norvig, </a:t>
            </a:r>
            <a:endParaRPr/>
          </a:p>
          <a:p>
            <a:pPr>
              <a:lnSpc>
                <a:spcPct val="100000"/>
              </a:lnSpc>
            </a:pPr>
            <a:r>
              <a:rPr b="1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“</a:t>
            </a:r>
            <a:r>
              <a:rPr b="1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Artificial inteligence: A Modern Approach”</a:t>
            </a:r>
            <a:endParaRPr/>
          </a:p>
          <a:p>
            <a:pPr lvl="1" marL="743040" indent="-284760">
              <a:lnSpc>
                <a:spcPct val="100000"/>
              </a:lnSpc>
              <a:buFont typeface="Symbol"/>
              <a:buChar char=""/>
            </a:pPr>
            <a:r>
              <a:rPr b="1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Ian Goodfellow</a:t>
            </a:r>
            <a:endParaRPr/>
          </a:p>
          <a:p>
            <a:pPr>
              <a:lnSpc>
                <a:spcPct val="100000"/>
              </a:lnSpc>
            </a:pPr>
            <a:r>
              <a:rPr b="1" i="1" lang="en-US" sz="1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"/>
              </a:rPr>
              <a:t>http://www.deeplearningbook.org/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http://cs231n.github.io/convolutional-networks/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22" name="CustomShape 3"/>
          <p:cNvSpPr/>
          <p:nvPr/>
        </p:nvSpPr>
        <p:spPr>
          <a:xfrm>
            <a:off x="0" y="0"/>
            <a:ext cx="914292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4"/>
          <p:cNvSpPr/>
          <p:nvPr/>
        </p:nvSpPr>
        <p:spPr>
          <a:xfrm>
            <a:off x="0" y="0"/>
            <a:ext cx="914292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5"/>
          <p:cNvSpPr/>
          <p:nvPr/>
        </p:nvSpPr>
        <p:spPr>
          <a:xfrm>
            <a:off x="0" y="1380960"/>
            <a:ext cx="914292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6"/>
          <p:cNvSpPr/>
          <p:nvPr/>
        </p:nvSpPr>
        <p:spPr>
          <a:xfrm>
            <a:off x="0" y="0"/>
            <a:ext cx="914292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7"/>
          <p:cNvSpPr/>
          <p:nvPr/>
        </p:nvSpPr>
        <p:spPr>
          <a:xfrm>
            <a:off x="0" y="1943280"/>
            <a:ext cx="914292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7" name="Picture 2" descr=""/>
          <p:cNvPicPr/>
          <p:nvPr/>
        </p:nvPicPr>
        <p:blipFill>
          <a:blip r:embed="rId2"/>
          <a:stretch/>
        </p:blipFill>
        <p:spPr>
          <a:xfrm>
            <a:off x="6095880" y="1066680"/>
            <a:ext cx="2590200" cy="3276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>
                <p:childTnLst>
                  <p:par>
                    <p:cTn id="5" fill="freeze">
                      <p:stCondLst>
                        <p:cond delay="indefinite"/>
                      </p:stCondLst>
                      <p:childTnLst>
                        <p:par>
                          <p:cTn id="6" fill="freeze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" dur="500" fill="hold"/>
                                        <p:tgtEl>
                                          <p:spTgt spid="121">
                                            <p:txEl>
                                              <p:p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" dur="500" fill="hold"/>
                                        <p:tgtEl>
                                          <p:spTgt spid="121">
                                            <p:txEl>
                                              <p:p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21">
                                            <p:txEl>
                                              <p:p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121">
                                            <p:txEl>
                                              <p:p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freeze">
                      <p:stCondLst>
                        <p:cond delay="indefinite"/>
                      </p:stCondLst>
                      <p:childTnLst>
                        <p:par>
                          <p:cTn id="16" fill="freeze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121">
                                            <p:txEl>
                                              <p:p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121">
                                            <p:txEl>
                                              <p:p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121">
                                            <p:txEl>
                                              <p:p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121">
                                            <p:txEl>
                                              <p:p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1828800" y="257760"/>
            <a:ext cx="6857280" cy="68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Problemi</a:t>
            </a:r>
            <a:endParaRPr/>
          </a:p>
        </p:txBody>
      </p:sp>
      <p:sp>
        <p:nvSpPr>
          <p:cNvPr id="261" name="CustomShape 2"/>
          <p:cNvSpPr/>
          <p:nvPr/>
        </p:nvSpPr>
        <p:spPr>
          <a:xfrm>
            <a:off x="457200" y="165816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Font typeface="Symbol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Učenje – mačinsko učenje</a:t>
            </a:r>
            <a:endParaRPr/>
          </a:p>
          <a:p>
            <a:pPr lvl="1" marL="743040" indent="-285120">
              <a:lnSpc>
                <a:spcPct val="100000"/>
              </a:lnSpc>
              <a:buFont typeface="Symbol"/>
              <a:buChar char="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cilj učenja</a:t>
            </a:r>
            <a:endParaRPr/>
          </a:p>
          <a:p>
            <a:pPr lvl="1" marL="743040" indent="-285120">
              <a:lnSpc>
                <a:spcPct val="100000"/>
              </a:lnSpc>
              <a:buFont typeface="Symbol"/>
              <a:buChar char="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rezultat</a:t>
            </a:r>
            <a:endParaRPr/>
          </a:p>
          <a:p>
            <a:pPr lvl="1" marL="743040" indent="-285120">
              <a:lnSpc>
                <a:spcPct val="100000"/>
              </a:lnSpc>
              <a:buFont typeface="Symbol"/>
              <a:buChar char="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 </a:t>
            </a:r>
            <a:endParaRPr/>
          </a:p>
        </p:txBody>
      </p:sp>
      <p:sp>
        <p:nvSpPr>
          <p:cNvPr id="262" name="CustomShape 3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4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5"/>
          <p:cNvSpPr/>
          <p:nvPr/>
        </p:nvSpPr>
        <p:spPr>
          <a:xfrm>
            <a:off x="0" y="1380960"/>
            <a:ext cx="914328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6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7"/>
          <p:cNvSpPr/>
          <p:nvPr/>
        </p:nvSpPr>
        <p:spPr>
          <a:xfrm>
            <a:off x="0" y="1943280"/>
            <a:ext cx="914328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7" name="Picture 2" descr=""/>
          <p:cNvPicPr/>
          <p:nvPr/>
        </p:nvPicPr>
        <p:blipFill>
          <a:blip r:embed="rId1"/>
          <a:stretch/>
        </p:blipFill>
        <p:spPr>
          <a:xfrm>
            <a:off x="5943600" y="4038480"/>
            <a:ext cx="2571120" cy="2466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1828800" y="257760"/>
            <a:ext cx="6857280" cy="68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Problemi RI (AI)</a:t>
            </a:r>
            <a:endParaRPr/>
          </a:p>
        </p:txBody>
      </p:sp>
      <p:sp>
        <p:nvSpPr>
          <p:cNvPr id="269" name="CustomShape 2"/>
          <p:cNvSpPr/>
          <p:nvPr/>
        </p:nvSpPr>
        <p:spPr>
          <a:xfrm>
            <a:off x="457200" y="165816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Font typeface="Symbol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Računarsko razumevanje prirodnih jezika (Natural language processing)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70" name="CustomShape 3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4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5"/>
          <p:cNvSpPr/>
          <p:nvPr/>
        </p:nvSpPr>
        <p:spPr>
          <a:xfrm>
            <a:off x="0" y="1380960"/>
            <a:ext cx="914328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6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7"/>
          <p:cNvSpPr/>
          <p:nvPr/>
        </p:nvSpPr>
        <p:spPr>
          <a:xfrm>
            <a:off x="0" y="1943280"/>
            <a:ext cx="914328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5" name="Picture 2" descr=""/>
          <p:cNvPicPr/>
          <p:nvPr/>
        </p:nvPicPr>
        <p:blipFill>
          <a:blip r:embed="rId1"/>
          <a:stretch/>
        </p:blipFill>
        <p:spPr>
          <a:xfrm>
            <a:off x="5029200" y="4419720"/>
            <a:ext cx="3533040" cy="2102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1828800" y="257760"/>
            <a:ext cx="6857280" cy="68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Problems of AI</a:t>
            </a:r>
            <a:endParaRPr/>
          </a:p>
        </p:txBody>
      </p:sp>
      <p:sp>
        <p:nvSpPr>
          <p:cNvPr id="277" name="CustomShape 2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3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4"/>
          <p:cNvSpPr/>
          <p:nvPr/>
        </p:nvSpPr>
        <p:spPr>
          <a:xfrm>
            <a:off x="0" y="1380960"/>
            <a:ext cx="914328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5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6"/>
          <p:cNvSpPr/>
          <p:nvPr/>
        </p:nvSpPr>
        <p:spPr>
          <a:xfrm>
            <a:off x="0" y="1943280"/>
            <a:ext cx="914328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2" name="Picture 2" descr=""/>
          <p:cNvPicPr/>
          <p:nvPr/>
        </p:nvPicPr>
        <p:blipFill>
          <a:blip r:embed="rId1"/>
          <a:stretch/>
        </p:blipFill>
        <p:spPr>
          <a:xfrm>
            <a:off x="2438280" y="0"/>
            <a:ext cx="4723560" cy="676152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1828800" y="257760"/>
            <a:ext cx="6857280" cy="68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Problemi RI (AI)</a:t>
            </a:r>
            <a:endParaRPr/>
          </a:p>
        </p:txBody>
      </p:sp>
      <p:sp>
        <p:nvSpPr>
          <p:cNvPr id="284" name="CustomShape 2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3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4"/>
          <p:cNvSpPr/>
          <p:nvPr/>
        </p:nvSpPr>
        <p:spPr>
          <a:xfrm>
            <a:off x="0" y="1380960"/>
            <a:ext cx="914328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5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6"/>
          <p:cNvSpPr/>
          <p:nvPr/>
        </p:nvSpPr>
        <p:spPr>
          <a:xfrm>
            <a:off x="0" y="1943280"/>
            <a:ext cx="914328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9" name="Picture 2" descr=""/>
          <p:cNvPicPr/>
          <p:nvPr/>
        </p:nvPicPr>
        <p:blipFill>
          <a:blip r:embed="rId1"/>
          <a:stretch/>
        </p:blipFill>
        <p:spPr>
          <a:xfrm>
            <a:off x="533520" y="1905120"/>
            <a:ext cx="3126600" cy="4475520"/>
          </a:xfrm>
          <a:prstGeom prst="rect">
            <a:avLst/>
          </a:prstGeom>
          <a:ln w="9360">
            <a:noFill/>
          </a:ln>
        </p:spPr>
      </p:pic>
      <p:sp>
        <p:nvSpPr>
          <p:cNvPr id="290" name="CustomShape 7"/>
          <p:cNvSpPr/>
          <p:nvPr/>
        </p:nvSpPr>
        <p:spPr>
          <a:xfrm>
            <a:off x="4495680" y="1927080"/>
            <a:ext cx="3428280" cy="4448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THIS MESSAGE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SERVES TO PROVE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HOW OUR MIND CAN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DO AMAZING THINGS!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IMPRESSIVE THINGS!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 THE BEGINNING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IT WAS HARD BUT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NOW, ON THIS LINE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YOUR MIND IS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READING IT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AUTOMATICALLY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WITH OUT EVEN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THINKING ABOUT IT</a:t>
            </a: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endParaRPr/>
          </a:p>
        </p:txBody>
      </p:sp>
      <p:sp>
        <p:nvSpPr>
          <p:cNvPr id="291" name="CustomShape 8"/>
          <p:cNvSpPr/>
          <p:nvPr/>
        </p:nvSpPr>
        <p:spPr>
          <a:xfrm>
            <a:off x="380880" y="1828800"/>
            <a:ext cx="3504600" cy="464760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" name="CustomShape 9"/>
          <p:cNvSpPr/>
          <p:nvPr/>
        </p:nvSpPr>
        <p:spPr>
          <a:xfrm>
            <a:off x="4419720" y="1905120"/>
            <a:ext cx="3504600" cy="464760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1828800" y="257760"/>
            <a:ext cx="6857280" cy="68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Problemi RI (AI)</a:t>
            </a:r>
            <a:endParaRPr/>
          </a:p>
        </p:txBody>
      </p:sp>
      <p:sp>
        <p:nvSpPr>
          <p:cNvPr id="294" name="CustomShape 2"/>
          <p:cNvSpPr/>
          <p:nvPr/>
        </p:nvSpPr>
        <p:spPr>
          <a:xfrm>
            <a:off x="457200" y="165816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Font typeface="Symbol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Kretanje i manipulacija</a:t>
            </a:r>
            <a:endParaRPr/>
          </a:p>
          <a:p>
            <a:pPr lvl="1" marL="743040" indent="-285120">
              <a:lnSpc>
                <a:spcPct val="100000"/>
              </a:lnSpc>
              <a:buFont typeface="Symbol"/>
              <a:buChar char="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Robotika je oblast u kojoj se RI veoma kortisti u problemima navigacije, istraživanja prostora, upravljanjem i predikcijom ponašanja.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95" name="CustomShape 3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4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5"/>
          <p:cNvSpPr/>
          <p:nvPr/>
        </p:nvSpPr>
        <p:spPr>
          <a:xfrm>
            <a:off x="0" y="1380960"/>
            <a:ext cx="914328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6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7"/>
          <p:cNvSpPr/>
          <p:nvPr/>
        </p:nvSpPr>
        <p:spPr>
          <a:xfrm>
            <a:off x="0" y="1943280"/>
            <a:ext cx="914328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0" name="Picture 2" descr=""/>
          <p:cNvPicPr/>
          <p:nvPr/>
        </p:nvPicPr>
        <p:blipFill>
          <a:blip r:embed="rId1"/>
          <a:stretch/>
        </p:blipFill>
        <p:spPr>
          <a:xfrm>
            <a:off x="6553080" y="4419720"/>
            <a:ext cx="2437560" cy="2437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1828800" y="257760"/>
            <a:ext cx="6857280" cy="68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Problemi RI (AI)</a:t>
            </a:r>
            <a:endParaRPr/>
          </a:p>
        </p:txBody>
      </p:sp>
      <p:sp>
        <p:nvSpPr>
          <p:cNvPr id="302" name="CustomShape 2"/>
          <p:cNvSpPr/>
          <p:nvPr/>
        </p:nvSpPr>
        <p:spPr>
          <a:xfrm>
            <a:off x="457200" y="165816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Font typeface="Symbol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Percepcija</a:t>
            </a:r>
            <a:endParaRPr/>
          </a:p>
          <a:p>
            <a:pPr lvl="1" marL="743040" indent="-285120">
              <a:lnSpc>
                <a:spcPct val="100000"/>
              </a:lnSpc>
              <a:buFont typeface="Symbol"/>
              <a:buChar char="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Mašinska percepcija je mogučnost korišćenja senzorskih informacija(kamere, mikrofona, sonara, radara i ostalih senzora) za izvođenje zaključaka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03" name="CustomShape 3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4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5"/>
          <p:cNvSpPr/>
          <p:nvPr/>
        </p:nvSpPr>
        <p:spPr>
          <a:xfrm>
            <a:off x="0" y="1380960"/>
            <a:ext cx="914328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6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7"/>
          <p:cNvSpPr/>
          <p:nvPr/>
        </p:nvSpPr>
        <p:spPr>
          <a:xfrm>
            <a:off x="0" y="1943280"/>
            <a:ext cx="914328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8" name="Picture 9" descr=""/>
          <p:cNvPicPr/>
          <p:nvPr/>
        </p:nvPicPr>
        <p:blipFill>
          <a:blip r:embed="rId1"/>
          <a:stretch/>
        </p:blipFill>
        <p:spPr>
          <a:xfrm>
            <a:off x="5715000" y="3657600"/>
            <a:ext cx="3047400" cy="304740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457200" y="1752480"/>
            <a:ext cx="8228880" cy="443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Font typeface="Symbol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Kako to sve radi?</a:t>
            </a:r>
            <a:endParaRPr/>
          </a:p>
          <a:p>
            <a:pPr lvl="1" marL="743040" indent="-285120">
              <a:lnSpc>
                <a:spcPct val="100000"/>
              </a:lnSpc>
              <a:buFont typeface="Symbol"/>
              <a:buChar char="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Kako ljudi obavljaju inteligentne poslove?</a:t>
            </a:r>
            <a:endParaRPr/>
          </a:p>
          <a:p>
            <a:pPr lvl="1" marL="743040" indent="-285120">
              <a:lnSpc>
                <a:spcPct val="100000"/>
              </a:lnSpc>
              <a:buFont typeface="Symbol"/>
              <a:buChar char="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 li je moguće iskoristi ta iskustva u radu mašina?</a:t>
            </a:r>
            <a:endParaRPr/>
          </a:p>
          <a:p>
            <a:pPr lvl="1" marL="743040" indent="-285120">
              <a:lnSpc>
                <a:spcPct val="100000"/>
              </a:lnSpc>
              <a:buFont typeface="Symbol"/>
              <a:buChar char="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Kako?</a:t>
            </a:r>
            <a:endParaRPr/>
          </a:p>
        </p:txBody>
      </p:sp>
      <p:sp>
        <p:nvSpPr>
          <p:cNvPr id="310" name="CustomShape 2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CustomShape 3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4"/>
          <p:cNvSpPr/>
          <p:nvPr/>
        </p:nvSpPr>
        <p:spPr>
          <a:xfrm>
            <a:off x="0" y="1380960"/>
            <a:ext cx="914328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5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6"/>
          <p:cNvSpPr/>
          <p:nvPr/>
        </p:nvSpPr>
        <p:spPr>
          <a:xfrm>
            <a:off x="0" y="1943280"/>
            <a:ext cx="914328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7"/>
          <p:cNvSpPr/>
          <p:nvPr/>
        </p:nvSpPr>
        <p:spPr>
          <a:xfrm>
            <a:off x="1828800" y="257760"/>
            <a:ext cx="6857280" cy="68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6" name="Picture 4" descr=""/>
          <p:cNvPicPr/>
          <p:nvPr/>
        </p:nvPicPr>
        <p:blipFill>
          <a:blip r:embed="rId1"/>
          <a:stretch/>
        </p:blipFill>
        <p:spPr>
          <a:xfrm>
            <a:off x="6019920" y="3809880"/>
            <a:ext cx="2894760" cy="289476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1828800" y="257760"/>
            <a:ext cx="6857280" cy="68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Motivacija</a:t>
            </a:r>
            <a:endParaRPr/>
          </a:p>
        </p:txBody>
      </p:sp>
      <p:sp>
        <p:nvSpPr>
          <p:cNvPr id="318" name="CustomShape 2"/>
          <p:cNvSpPr/>
          <p:nvPr/>
        </p:nvSpPr>
        <p:spPr>
          <a:xfrm>
            <a:off x="457200" y="165816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Font typeface="Symbol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Probajte da rešite BRZO bez korišćenja kalkulatora: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343080" indent="-342360">
              <a:lnSpc>
                <a:spcPct val="100000"/>
              </a:lnSpc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</a:t>
            </a:r>
            <a:endParaRPr/>
          </a:p>
          <a:p>
            <a:pPr marL="343080" indent="-342360">
              <a:lnSpc>
                <a:spcPct val="100000"/>
              </a:lnSpc>
            </a:pPr>
            <a:endParaRPr/>
          </a:p>
          <a:p>
            <a:pPr marL="343080" indent="-342360">
              <a:lnSpc>
                <a:spcPct val="100000"/>
              </a:lnSpc>
            </a:pPr>
            <a:endParaRPr/>
          </a:p>
          <a:p>
            <a:pPr marL="343080" indent="-342360">
              <a:lnSpc>
                <a:spcPct val="100000"/>
              </a:lnSpc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</a:t>
            </a:r>
            <a:endParaRPr/>
          </a:p>
          <a:p>
            <a:pPr marL="343080" indent="-342360">
              <a:lnSpc>
                <a:spcPct val="100000"/>
              </a:lnSpc>
            </a:pPr>
            <a:endParaRPr/>
          </a:p>
        </p:txBody>
      </p:sp>
      <p:sp>
        <p:nvSpPr>
          <p:cNvPr id="319" name="CustomShape 3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4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1" name="Picture 5" descr=""/>
          <p:cNvPicPr/>
          <p:nvPr/>
        </p:nvPicPr>
        <p:blipFill>
          <a:blip r:embed="rId1"/>
          <a:stretch/>
        </p:blipFill>
        <p:spPr>
          <a:xfrm>
            <a:off x="1371600" y="2895480"/>
            <a:ext cx="1821960" cy="608760"/>
          </a:xfrm>
          <a:prstGeom prst="rect">
            <a:avLst/>
          </a:prstGeom>
          <a:ln>
            <a:noFill/>
          </a:ln>
        </p:spPr>
      </p:pic>
      <p:sp>
        <p:nvSpPr>
          <p:cNvPr id="322" name="CustomShape 5"/>
          <p:cNvSpPr/>
          <p:nvPr/>
        </p:nvSpPr>
        <p:spPr>
          <a:xfrm>
            <a:off x="0" y="1380960"/>
            <a:ext cx="914328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CustomShape 6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4" name="Picture 8" descr=""/>
          <p:cNvPicPr/>
          <p:nvPr/>
        </p:nvPicPr>
        <p:blipFill>
          <a:blip r:embed="rId2"/>
          <a:stretch/>
        </p:blipFill>
        <p:spPr>
          <a:xfrm>
            <a:off x="1295280" y="4419720"/>
            <a:ext cx="2285280" cy="992520"/>
          </a:xfrm>
          <a:prstGeom prst="rect">
            <a:avLst/>
          </a:prstGeom>
          <a:ln>
            <a:noFill/>
          </a:ln>
        </p:spPr>
      </p:pic>
      <p:sp>
        <p:nvSpPr>
          <p:cNvPr id="325" name="CustomShape 7"/>
          <p:cNvSpPr/>
          <p:nvPr/>
        </p:nvSpPr>
        <p:spPr>
          <a:xfrm>
            <a:off x="0" y="1943280"/>
            <a:ext cx="914328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1828800" y="257760"/>
            <a:ext cx="6857280" cy="68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Motivacija</a:t>
            </a:r>
            <a:endParaRPr/>
          </a:p>
        </p:txBody>
      </p:sp>
      <p:sp>
        <p:nvSpPr>
          <p:cNvPr id="327" name="CustomShape 2"/>
          <p:cNvSpPr/>
          <p:nvPr/>
        </p:nvSpPr>
        <p:spPr>
          <a:xfrm>
            <a:off x="457200" y="165816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343080" indent="-342360">
              <a:lnSpc>
                <a:spcPct val="100000"/>
              </a:lnSpc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 Ako se automobil kreće brzinom od 61.34 km/h, za koliko minuta će preći 30 km?</a:t>
            </a:r>
            <a:endParaRPr/>
          </a:p>
          <a:p>
            <a:pPr marL="343080" indent="-342360">
              <a:lnSpc>
                <a:spcPct val="100000"/>
              </a:lnSpc>
            </a:pPr>
            <a:endParaRPr/>
          </a:p>
        </p:txBody>
      </p:sp>
      <p:sp>
        <p:nvSpPr>
          <p:cNvPr id="328" name="CustomShape 3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4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5"/>
          <p:cNvSpPr/>
          <p:nvPr/>
        </p:nvSpPr>
        <p:spPr>
          <a:xfrm>
            <a:off x="0" y="1380960"/>
            <a:ext cx="914328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6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CustomShape 7"/>
          <p:cNvSpPr/>
          <p:nvPr/>
        </p:nvSpPr>
        <p:spPr>
          <a:xfrm>
            <a:off x="0" y="1943280"/>
            <a:ext cx="914328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1828800" y="257760"/>
            <a:ext cx="6857280" cy="68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Motivacija</a:t>
            </a:r>
            <a:endParaRPr/>
          </a:p>
        </p:txBody>
      </p:sp>
      <p:sp>
        <p:nvSpPr>
          <p:cNvPr id="334" name="CustomShape 2"/>
          <p:cNvSpPr/>
          <p:nvPr/>
        </p:nvSpPr>
        <p:spPr>
          <a:xfrm>
            <a:off x="457200" y="1658160"/>
            <a:ext cx="8228880" cy="146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Font typeface="Symbol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 li mi za ove poslove koristimo neke prečice?</a:t>
            </a:r>
            <a:endParaRPr/>
          </a:p>
          <a:p>
            <a:pPr marL="343080" indent="-342360">
              <a:lnSpc>
                <a:spcPct val="100000"/>
              </a:lnSpc>
              <a:buFont typeface="Symbol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 primer..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35" name="CustomShape 3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6" name="Picture 1" descr=""/>
          <p:cNvPicPr/>
          <p:nvPr/>
        </p:nvPicPr>
        <p:blipFill>
          <a:blip r:embed="rId1"/>
          <a:stretch/>
        </p:blipFill>
        <p:spPr>
          <a:xfrm>
            <a:off x="2362320" y="4191120"/>
            <a:ext cx="1760760" cy="532800"/>
          </a:xfrm>
          <a:prstGeom prst="rect">
            <a:avLst/>
          </a:prstGeom>
          <a:ln>
            <a:noFill/>
          </a:ln>
        </p:spPr>
      </p:pic>
      <p:sp>
        <p:nvSpPr>
          <p:cNvPr id="337" name="CustomShape 4"/>
          <p:cNvSpPr/>
          <p:nvPr/>
        </p:nvSpPr>
        <p:spPr>
          <a:xfrm>
            <a:off x="0" y="1276200"/>
            <a:ext cx="914328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5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6"/>
          <p:cNvSpPr/>
          <p:nvPr/>
        </p:nvSpPr>
        <p:spPr>
          <a:xfrm>
            <a:off x="0" y="1943280"/>
            <a:ext cx="914328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40" name="Picture 5" descr=""/>
          <p:cNvPicPr/>
          <p:nvPr/>
        </p:nvPicPr>
        <p:blipFill>
          <a:blip r:embed="rId2"/>
          <a:stretch/>
        </p:blipFill>
        <p:spPr>
          <a:xfrm>
            <a:off x="5257800" y="4038480"/>
            <a:ext cx="1821960" cy="608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1828800" y="257760"/>
            <a:ext cx="6856920" cy="68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Nastavnici i materijali</a:t>
            </a:r>
            <a:endParaRPr/>
          </a:p>
        </p:txBody>
      </p:sp>
      <p:sp>
        <p:nvSpPr>
          <p:cNvPr id="129" name="CustomShape 2"/>
          <p:cNvSpPr/>
          <p:nvPr/>
        </p:nvSpPr>
        <p:spPr>
          <a:xfrm>
            <a:off x="366480" y="165816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buClr>
                <a:srgbClr val="009999"/>
              </a:buClr>
              <a:buFont typeface="Symbol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doc. dr Đorđe Obradović</a:t>
            </a:r>
            <a:endParaRPr/>
          </a:p>
          <a:p>
            <a:pPr marL="343080" indent="-342000">
              <a:lnSpc>
                <a:spcPct val="100000"/>
              </a:lnSpc>
              <a:buClr>
                <a:srgbClr val="009999"/>
              </a:buClr>
              <a:buFont typeface="Symbol"/>
              <a:buChar char=""/>
            </a:pPr>
            <a:r>
              <a:rPr lang="en-US" sz="2400" spc="-1" strike="noStrike" u="sng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obradovic.djordje@gmail.com</a:t>
            </a:r>
            <a:endParaRPr/>
          </a:p>
          <a:p>
            <a:pPr lvl="1" marL="743040" indent="-284760">
              <a:lnSpc>
                <a:spcPct val="100000"/>
              </a:lnSpc>
              <a:buFont typeface="Symbol"/>
              <a:buChar char="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343080" indent="-342000">
              <a:lnSpc>
                <a:spcPct val="100000"/>
              </a:lnSpc>
              <a:buFont typeface="Symbol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/>
          </a:p>
          <a:p>
            <a:pPr marL="343080" indent="-342000">
              <a:lnSpc>
                <a:spcPct val="100000"/>
              </a:lnSpc>
              <a:buFont typeface="Symbol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/>
          </a:p>
          <a:p>
            <a:pPr marL="343080" indent="-342000">
              <a:lnSpc>
                <a:spcPct val="100000"/>
              </a:lnSpc>
              <a:buFont typeface="Symbol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/>
          </a:p>
          <a:p>
            <a:pPr marL="343080" indent="-342000">
              <a:lnSpc>
                <a:spcPct val="100000"/>
              </a:lnSpc>
              <a:buFont typeface="Symbol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doc. dr Vuk Malbaša</a:t>
            </a:r>
            <a:endParaRPr/>
          </a:p>
          <a:p>
            <a:pPr>
              <a:lnSpc>
                <a:spcPct val="100000"/>
              </a:lnSpc>
            </a:pPr>
            <a:r>
              <a:rPr lang="en-US" sz="2400" spc="-1" strike="noStrike" u="sng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vmalbasa@gmail.com</a:t>
            </a:r>
            <a:endParaRPr/>
          </a:p>
          <a:p>
            <a:pPr>
              <a:lnSpc>
                <a:spcPct val="100000"/>
              </a:lnSpc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/>
          </a:p>
          <a:p>
            <a:pPr marL="343080" indent="-342000">
              <a:lnSpc>
                <a:spcPct val="100000"/>
              </a:lnSpc>
            </a:pPr>
            <a:endParaRPr/>
          </a:p>
          <a:p>
            <a:pPr marL="343080" indent="-342000">
              <a:lnSpc>
                <a:spcPct val="100000"/>
              </a:lnSpc>
            </a:pPr>
            <a:endParaRPr/>
          </a:p>
          <a:p>
            <a:pPr marL="343080" indent="-342000">
              <a:lnSpc>
                <a:spcPct val="100000"/>
              </a:lnSpc>
            </a:pPr>
            <a:endParaRPr/>
          </a:p>
          <a:p>
            <a:pPr marL="343080" indent="-342000">
              <a:lnSpc>
                <a:spcPct val="100000"/>
              </a:lnSpc>
            </a:pPr>
            <a:endParaRPr/>
          </a:p>
          <a:p>
            <a:pPr marL="343080" indent="-342000">
              <a:lnSpc>
                <a:spcPct val="100000"/>
              </a:lnSpc>
            </a:pPr>
            <a:endParaRPr/>
          </a:p>
          <a:p>
            <a:pPr marL="343080" indent="-342000">
              <a:lnSpc>
                <a:spcPct val="100000"/>
              </a:lnSpc>
            </a:pPr>
            <a:endParaRPr/>
          </a:p>
        </p:txBody>
      </p:sp>
      <p:sp>
        <p:nvSpPr>
          <p:cNvPr id="130" name="CustomShape 3"/>
          <p:cNvSpPr/>
          <p:nvPr/>
        </p:nvSpPr>
        <p:spPr>
          <a:xfrm>
            <a:off x="0" y="0"/>
            <a:ext cx="914292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4"/>
          <p:cNvSpPr/>
          <p:nvPr/>
        </p:nvSpPr>
        <p:spPr>
          <a:xfrm>
            <a:off x="0" y="0"/>
            <a:ext cx="914292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5"/>
          <p:cNvSpPr/>
          <p:nvPr/>
        </p:nvSpPr>
        <p:spPr>
          <a:xfrm>
            <a:off x="0" y="1380960"/>
            <a:ext cx="914292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6"/>
          <p:cNvSpPr/>
          <p:nvPr/>
        </p:nvSpPr>
        <p:spPr>
          <a:xfrm>
            <a:off x="0" y="0"/>
            <a:ext cx="914292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7"/>
          <p:cNvSpPr/>
          <p:nvPr/>
        </p:nvSpPr>
        <p:spPr>
          <a:xfrm>
            <a:off x="0" y="1943280"/>
            <a:ext cx="914292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5" name="Picture 2" descr=""/>
          <p:cNvPicPr/>
          <p:nvPr/>
        </p:nvPicPr>
        <p:blipFill>
          <a:blip r:embed="rId1"/>
          <a:stretch/>
        </p:blipFill>
        <p:spPr>
          <a:xfrm>
            <a:off x="5760720" y="1257840"/>
            <a:ext cx="1942200" cy="1942200"/>
          </a:xfrm>
          <a:prstGeom prst="rect">
            <a:avLst/>
          </a:prstGeom>
          <a:ln>
            <a:noFill/>
          </a:ln>
        </p:spPr>
      </p:pic>
      <p:pic>
        <p:nvPicPr>
          <p:cNvPr id="136" name="" descr=""/>
          <p:cNvPicPr/>
          <p:nvPr/>
        </p:nvPicPr>
        <p:blipFill>
          <a:blip r:embed="rId2"/>
          <a:stretch/>
        </p:blipFill>
        <p:spPr>
          <a:xfrm>
            <a:off x="6035040" y="4037040"/>
            <a:ext cx="1904400" cy="172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1828800" y="257760"/>
            <a:ext cx="6857280" cy="68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Motivacija</a:t>
            </a:r>
            <a:endParaRPr/>
          </a:p>
        </p:txBody>
      </p:sp>
      <p:sp>
        <p:nvSpPr>
          <p:cNvPr id="342" name="CustomShape 2"/>
          <p:cNvSpPr/>
          <p:nvPr/>
        </p:nvSpPr>
        <p:spPr>
          <a:xfrm>
            <a:off x="457200" y="1658160"/>
            <a:ext cx="8228880" cy="146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Font typeface="Symbol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ili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43" name="CustomShape 3"/>
          <p:cNvSpPr/>
          <p:nvPr/>
        </p:nvSpPr>
        <p:spPr>
          <a:xfrm>
            <a:off x="2895480" y="1139400"/>
            <a:ext cx="579060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4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5"/>
          <p:cNvSpPr/>
          <p:nvPr/>
        </p:nvSpPr>
        <p:spPr>
          <a:xfrm>
            <a:off x="0" y="1276200"/>
            <a:ext cx="914328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6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47" name="Picture 4" descr=""/>
          <p:cNvPicPr/>
          <p:nvPr/>
        </p:nvPicPr>
        <p:blipFill>
          <a:blip r:embed="rId1"/>
          <a:stretch/>
        </p:blipFill>
        <p:spPr>
          <a:xfrm>
            <a:off x="4191120" y="4572000"/>
            <a:ext cx="3123360" cy="903600"/>
          </a:xfrm>
          <a:prstGeom prst="rect">
            <a:avLst/>
          </a:prstGeom>
          <a:ln>
            <a:noFill/>
          </a:ln>
        </p:spPr>
      </p:pic>
      <p:sp>
        <p:nvSpPr>
          <p:cNvPr id="348" name="CustomShape 7"/>
          <p:cNvSpPr/>
          <p:nvPr/>
        </p:nvSpPr>
        <p:spPr>
          <a:xfrm>
            <a:off x="0" y="1943280"/>
            <a:ext cx="914328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49" name="Picture 8" descr=""/>
          <p:cNvPicPr/>
          <p:nvPr/>
        </p:nvPicPr>
        <p:blipFill>
          <a:blip r:embed="rId2"/>
          <a:stretch/>
        </p:blipFill>
        <p:spPr>
          <a:xfrm>
            <a:off x="1371600" y="3429000"/>
            <a:ext cx="2285280" cy="992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1828800" y="257760"/>
            <a:ext cx="6857280" cy="68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Motivacija</a:t>
            </a:r>
            <a:endParaRPr/>
          </a:p>
        </p:txBody>
      </p:sp>
      <p:sp>
        <p:nvSpPr>
          <p:cNvPr id="351" name="CustomShape 2"/>
          <p:cNvSpPr/>
          <p:nvPr/>
        </p:nvSpPr>
        <p:spPr>
          <a:xfrm>
            <a:off x="457200" y="1658160"/>
            <a:ext cx="8228880" cy="48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Font typeface="Symbol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Ako mi možemo da koristimo prečice da li možemo da napravimo programe koji umeju da koriste prečice?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343080" indent="-342360">
              <a:lnSpc>
                <a:spcPct val="100000"/>
              </a:lnSpc>
              <a:buFont typeface="Symbol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Aproksimacija: U realnim primenama često je udaljenost od 16cm gotovo identična kao 16.01cm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52" name="CustomShape 3"/>
          <p:cNvSpPr/>
          <p:nvPr/>
        </p:nvSpPr>
        <p:spPr>
          <a:xfrm>
            <a:off x="2895480" y="1139400"/>
            <a:ext cx="579060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1828800" y="257760"/>
            <a:ext cx="6857280" cy="68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Motivacija</a:t>
            </a:r>
            <a:endParaRPr/>
          </a:p>
        </p:txBody>
      </p:sp>
      <p:sp>
        <p:nvSpPr>
          <p:cNvPr id="354" name="CustomShape 2"/>
          <p:cNvSpPr/>
          <p:nvPr/>
        </p:nvSpPr>
        <p:spPr>
          <a:xfrm>
            <a:off x="2895480" y="1139400"/>
            <a:ext cx="579060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CustomShape 3"/>
          <p:cNvSpPr/>
          <p:nvPr/>
        </p:nvSpPr>
        <p:spPr>
          <a:xfrm>
            <a:off x="5121000" y="1676520"/>
            <a:ext cx="26406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Koji je datum na slici 2.?</a:t>
            </a:r>
            <a:endParaRPr/>
          </a:p>
        </p:txBody>
      </p:sp>
      <p:pic>
        <p:nvPicPr>
          <p:cNvPr id="356" name="Picture 3" descr=""/>
          <p:cNvPicPr/>
          <p:nvPr/>
        </p:nvPicPr>
        <p:blipFill>
          <a:blip r:embed="rId1"/>
          <a:stretch/>
        </p:blipFill>
        <p:spPr>
          <a:xfrm>
            <a:off x="685800" y="2895480"/>
            <a:ext cx="2685240" cy="2152080"/>
          </a:xfrm>
          <a:prstGeom prst="rect">
            <a:avLst/>
          </a:prstGeom>
          <a:ln w="9360">
            <a:noFill/>
          </a:ln>
        </p:spPr>
      </p:pic>
      <p:sp>
        <p:nvSpPr>
          <p:cNvPr id="357" name="CustomShape 4"/>
          <p:cNvSpPr/>
          <p:nvPr/>
        </p:nvSpPr>
        <p:spPr>
          <a:xfrm>
            <a:off x="769320" y="1905120"/>
            <a:ext cx="32486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Koliko trouglova ima na slici 1.</a:t>
            </a:r>
            <a:endParaRPr/>
          </a:p>
        </p:txBody>
      </p:sp>
      <p:pic>
        <p:nvPicPr>
          <p:cNvPr id="358" name="Picture 4" descr=""/>
          <p:cNvPicPr/>
          <p:nvPr/>
        </p:nvPicPr>
        <p:blipFill>
          <a:blip r:embed="rId2"/>
          <a:stretch/>
        </p:blipFill>
        <p:spPr>
          <a:xfrm>
            <a:off x="5943600" y="4267080"/>
            <a:ext cx="1870920" cy="1891080"/>
          </a:xfrm>
          <a:prstGeom prst="rect">
            <a:avLst/>
          </a:prstGeom>
          <a:ln w="9360">
            <a:noFill/>
          </a:ln>
        </p:spPr>
      </p:pic>
      <p:sp>
        <p:nvSpPr>
          <p:cNvPr id="359" name="CustomShape 5"/>
          <p:cNvSpPr/>
          <p:nvPr/>
        </p:nvSpPr>
        <p:spPr>
          <a:xfrm>
            <a:off x="5052240" y="3809880"/>
            <a:ext cx="38307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 li je na slici 3. kuća ili automobil?</a:t>
            </a:r>
            <a:endParaRPr/>
          </a:p>
        </p:txBody>
      </p:sp>
      <p:pic>
        <p:nvPicPr>
          <p:cNvPr id="360" name="Picture 5" descr=""/>
          <p:cNvPicPr/>
          <p:nvPr/>
        </p:nvPicPr>
        <p:blipFill>
          <a:blip r:embed="rId3"/>
          <a:stretch/>
        </p:blipFill>
        <p:spPr>
          <a:xfrm>
            <a:off x="5943600" y="2057400"/>
            <a:ext cx="2688120" cy="1323360"/>
          </a:xfrm>
          <a:prstGeom prst="rect">
            <a:avLst/>
          </a:prstGeom>
          <a:ln w="9360">
            <a:noFill/>
          </a:ln>
        </p:spPr>
      </p:pic>
      <p:sp>
        <p:nvSpPr>
          <p:cNvPr id="361" name="CustomShape 6"/>
          <p:cNvSpPr/>
          <p:nvPr/>
        </p:nvSpPr>
        <p:spPr>
          <a:xfrm>
            <a:off x="1453680" y="5105520"/>
            <a:ext cx="929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Slika 1.</a:t>
            </a:r>
            <a:endParaRPr/>
          </a:p>
        </p:txBody>
      </p:sp>
      <p:sp>
        <p:nvSpPr>
          <p:cNvPr id="362" name="CustomShape 7"/>
          <p:cNvSpPr/>
          <p:nvPr/>
        </p:nvSpPr>
        <p:spPr>
          <a:xfrm>
            <a:off x="6482880" y="6172200"/>
            <a:ext cx="929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Slika 3.</a:t>
            </a:r>
            <a:endParaRPr/>
          </a:p>
        </p:txBody>
      </p:sp>
      <p:sp>
        <p:nvSpPr>
          <p:cNvPr id="363" name="CustomShape 8"/>
          <p:cNvSpPr/>
          <p:nvPr/>
        </p:nvSpPr>
        <p:spPr>
          <a:xfrm>
            <a:off x="7092360" y="3352680"/>
            <a:ext cx="929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Slika 2.</a:t>
            </a:r>
            <a:endParaRPr/>
          </a:p>
        </p:txBody>
      </p:sp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1828800" y="257760"/>
            <a:ext cx="6857280" cy="68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Motivacija</a:t>
            </a:r>
            <a:endParaRPr/>
          </a:p>
        </p:txBody>
      </p:sp>
      <p:sp>
        <p:nvSpPr>
          <p:cNvPr id="365" name="CustomShape 2"/>
          <p:cNvSpPr/>
          <p:nvPr/>
        </p:nvSpPr>
        <p:spPr>
          <a:xfrm>
            <a:off x="2895480" y="1139400"/>
            <a:ext cx="579060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66" name="Picture 2" descr=""/>
          <p:cNvPicPr/>
          <p:nvPr/>
        </p:nvPicPr>
        <p:blipFill>
          <a:blip r:embed="rId1"/>
          <a:stretch/>
        </p:blipFill>
        <p:spPr>
          <a:xfrm>
            <a:off x="762120" y="2514600"/>
            <a:ext cx="2751840" cy="2751840"/>
          </a:xfrm>
          <a:prstGeom prst="rect">
            <a:avLst/>
          </a:prstGeom>
          <a:ln w="9360">
            <a:noFill/>
          </a:ln>
        </p:spPr>
      </p:pic>
      <p:sp>
        <p:nvSpPr>
          <p:cNvPr id="367" name="CustomShape 3"/>
          <p:cNvSpPr/>
          <p:nvPr/>
        </p:nvSpPr>
        <p:spPr>
          <a:xfrm>
            <a:off x="3913920" y="3200400"/>
            <a:ext cx="4745160" cy="11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Organizujte geometrijske oblika sa slike tako </a:t>
            </a:r>
            <a:endParaRPr/>
          </a:p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 zauzimaju najmanju površinu.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Dozvoljene operacije su pomeranje i rotacija.</a:t>
            </a:r>
            <a:endParaRPr/>
          </a:p>
        </p:txBody>
      </p:sp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1828800" y="257760"/>
            <a:ext cx="6857280" cy="68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Motivacija</a:t>
            </a:r>
            <a:endParaRPr/>
          </a:p>
        </p:txBody>
      </p:sp>
      <p:sp>
        <p:nvSpPr>
          <p:cNvPr id="369" name="CustomShape 2"/>
          <p:cNvSpPr/>
          <p:nvPr/>
        </p:nvSpPr>
        <p:spPr>
          <a:xfrm>
            <a:off x="2895480" y="1139400"/>
            <a:ext cx="579060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70" name="Picture 3" descr=""/>
          <p:cNvPicPr/>
          <p:nvPr/>
        </p:nvPicPr>
        <p:blipFill>
          <a:blip r:embed="rId1"/>
          <a:stretch/>
        </p:blipFill>
        <p:spPr>
          <a:xfrm>
            <a:off x="304920" y="2895480"/>
            <a:ext cx="4177080" cy="2894760"/>
          </a:xfrm>
          <a:prstGeom prst="rect">
            <a:avLst/>
          </a:prstGeom>
          <a:ln w="9360">
            <a:noFill/>
          </a:ln>
        </p:spPr>
      </p:pic>
      <p:sp>
        <p:nvSpPr>
          <p:cNvPr id="371" name="CustomShape 3"/>
          <p:cNvSpPr/>
          <p:nvPr/>
        </p:nvSpPr>
        <p:spPr>
          <a:xfrm>
            <a:off x="4748760" y="2286000"/>
            <a:ext cx="394344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Koja grupa se najčešće pojavljuje na </a:t>
            </a:r>
            <a:endParaRPr/>
          </a:p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listi? Koliko puta?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1828800" y="257760"/>
            <a:ext cx="6857280" cy="68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Motivacija</a:t>
            </a:r>
            <a:endParaRPr/>
          </a:p>
        </p:txBody>
      </p:sp>
      <p:sp>
        <p:nvSpPr>
          <p:cNvPr id="373" name="CustomShape 2"/>
          <p:cNvSpPr/>
          <p:nvPr/>
        </p:nvSpPr>
        <p:spPr>
          <a:xfrm>
            <a:off x="2895480" y="1139400"/>
            <a:ext cx="579060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 algn="r">
              <a:lnSpc>
                <a:spcPct val="100000"/>
              </a:lnSpc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Pronađi pet razlika</a:t>
            </a:r>
            <a:endParaRPr/>
          </a:p>
        </p:txBody>
      </p:sp>
      <p:pic>
        <p:nvPicPr>
          <p:cNvPr id="374" name="Picture 2" descr=""/>
          <p:cNvPicPr/>
          <p:nvPr/>
        </p:nvPicPr>
        <p:blipFill>
          <a:blip r:embed="rId1"/>
          <a:stretch/>
        </p:blipFill>
        <p:spPr>
          <a:xfrm>
            <a:off x="914400" y="1752480"/>
            <a:ext cx="7190640" cy="459972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ustomShape 1"/>
          <p:cNvSpPr/>
          <p:nvPr/>
        </p:nvSpPr>
        <p:spPr>
          <a:xfrm>
            <a:off x="1828800" y="257760"/>
            <a:ext cx="6857280" cy="68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Motivacija</a:t>
            </a:r>
            <a:endParaRPr/>
          </a:p>
        </p:txBody>
      </p:sp>
      <p:sp>
        <p:nvSpPr>
          <p:cNvPr id="376" name="CustomShape 2"/>
          <p:cNvSpPr/>
          <p:nvPr/>
        </p:nvSpPr>
        <p:spPr>
          <a:xfrm>
            <a:off x="2895480" y="1139400"/>
            <a:ext cx="579060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 algn="r">
              <a:lnSpc>
                <a:spcPct val="100000"/>
              </a:lnSpc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Šta je prikazano na slici?</a:t>
            </a:r>
            <a:endParaRPr/>
          </a:p>
        </p:txBody>
      </p:sp>
      <p:pic>
        <p:nvPicPr>
          <p:cNvPr id="377" name="Picture 4" descr=""/>
          <p:cNvPicPr/>
          <p:nvPr/>
        </p:nvPicPr>
        <p:blipFill>
          <a:blip r:embed="rId1"/>
          <a:stretch/>
        </p:blipFill>
        <p:spPr>
          <a:xfrm>
            <a:off x="1676520" y="1981080"/>
            <a:ext cx="6019200" cy="376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ustomShape 1"/>
          <p:cNvSpPr/>
          <p:nvPr/>
        </p:nvSpPr>
        <p:spPr>
          <a:xfrm>
            <a:off x="1828800" y="257760"/>
            <a:ext cx="6857280" cy="68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Motivacija</a:t>
            </a:r>
            <a:endParaRPr/>
          </a:p>
        </p:txBody>
      </p:sp>
      <p:sp>
        <p:nvSpPr>
          <p:cNvPr id="379" name="CustomShape 2"/>
          <p:cNvSpPr/>
          <p:nvPr/>
        </p:nvSpPr>
        <p:spPr>
          <a:xfrm>
            <a:off x="2057400" y="1139400"/>
            <a:ext cx="66286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 algn="r">
              <a:lnSpc>
                <a:spcPct val="100000"/>
              </a:lnSpc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Koliko osoba se nalazi na slici?</a:t>
            </a:r>
            <a:endParaRPr/>
          </a:p>
        </p:txBody>
      </p:sp>
      <p:pic>
        <p:nvPicPr>
          <p:cNvPr id="380" name="Picture 3" descr=""/>
          <p:cNvPicPr/>
          <p:nvPr/>
        </p:nvPicPr>
        <p:blipFill>
          <a:blip r:embed="rId1"/>
          <a:stretch/>
        </p:blipFill>
        <p:spPr>
          <a:xfrm>
            <a:off x="1295280" y="1752480"/>
            <a:ext cx="6552360" cy="491436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CustomShape 1"/>
          <p:cNvSpPr/>
          <p:nvPr/>
        </p:nvSpPr>
        <p:spPr>
          <a:xfrm>
            <a:off x="1828800" y="257760"/>
            <a:ext cx="6857280" cy="68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Motivacija</a:t>
            </a:r>
            <a:endParaRPr/>
          </a:p>
        </p:txBody>
      </p:sp>
      <p:graphicFrame>
        <p:nvGraphicFramePr>
          <p:cNvPr id="382" name="Table 2"/>
          <p:cNvGraphicFramePr/>
          <p:nvPr/>
        </p:nvGraphicFramePr>
        <p:xfrm>
          <a:off x="533520" y="1752480"/>
          <a:ext cx="2133000" cy="4831920"/>
        </p:xfrm>
        <a:graphic>
          <a:graphicData uri="http://schemas.openxmlformats.org/drawingml/2006/table">
            <a:tbl>
              <a:tblPr/>
              <a:tblGrid>
                <a:gridCol w="1066680"/>
                <a:gridCol w="1066680"/>
              </a:tblGrid>
              <a:tr h="155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f(x)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55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0.058281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0.343284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55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0.550656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1.587039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55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0.538601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1.555898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55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0.087211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0.433668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55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0.117667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0.515774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55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0.203467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0.716329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55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0.446211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1.300038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55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0.955659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2.522658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55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0.374082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1.137772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55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0.146301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0.571599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55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0.288751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0.9238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55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0.989864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2.65523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55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0.151557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0.586288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55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0.025311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0.218281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55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0.86762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2.370007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55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0.562132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1.583342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55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0.318969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0.958822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55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0.255098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0.854932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55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0.120021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0.522149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55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0.881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2.407153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55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0.331027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0.978695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55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0.529263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1.548055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55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0.371653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1.15502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55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0.516939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1.458587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55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0.698791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1.905378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55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0.357285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1.101552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55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0.737108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2.062021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55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0.803802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2.189029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55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0.590059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1.692535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55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0.493863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1.438413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</a:tbl>
          </a:graphicData>
        </a:graphic>
      </p:graphicFrame>
      <p:sp>
        <p:nvSpPr>
          <p:cNvPr id="383" name="CustomShape 3"/>
          <p:cNvSpPr/>
          <p:nvPr/>
        </p:nvSpPr>
        <p:spPr>
          <a:xfrm>
            <a:off x="3581280" y="2286000"/>
            <a:ext cx="4647600" cy="146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Ako znamo da se sistem ponašao po zakonitostima opisanim tabelom, da li možemo sa određenom sigurnošću da kažemo kolika će vrednost biti za x=0.65?      </a:t>
            </a:r>
            <a:endParaRPr/>
          </a:p>
        </p:txBody>
      </p:sp>
      <p:sp>
        <p:nvSpPr>
          <p:cNvPr id="384" name="CustomShape 4"/>
          <p:cNvSpPr/>
          <p:nvPr/>
        </p:nvSpPr>
        <p:spPr>
          <a:xfrm>
            <a:off x="5181480" y="4191120"/>
            <a:ext cx="12945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f(0.65)=?</a:t>
            </a:r>
            <a:endParaRPr/>
          </a:p>
        </p:txBody>
      </p:sp>
      <p:sp>
        <p:nvSpPr>
          <p:cNvPr id="385" name="CustomShape 5"/>
          <p:cNvSpPr/>
          <p:nvPr/>
        </p:nvSpPr>
        <p:spPr>
          <a:xfrm>
            <a:off x="1981080" y="1118880"/>
            <a:ext cx="25138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     </a:t>
            </a:r>
            <a:endParaRPr/>
          </a:p>
        </p:txBody>
      </p:sp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stomShape 1"/>
          <p:cNvSpPr/>
          <p:nvPr/>
        </p:nvSpPr>
        <p:spPr>
          <a:xfrm>
            <a:off x="1828800" y="257760"/>
            <a:ext cx="6857280" cy="68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Učenje</a:t>
            </a:r>
            <a:endParaRPr/>
          </a:p>
        </p:txBody>
      </p:sp>
      <p:sp>
        <p:nvSpPr>
          <p:cNvPr id="387" name="CustomShape 2"/>
          <p:cNvSpPr/>
          <p:nvPr/>
        </p:nvSpPr>
        <p:spPr>
          <a:xfrm>
            <a:off x="6172200" y="1143000"/>
            <a:ext cx="251388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Nadgledano učenje      </a:t>
            </a:r>
            <a:endParaRPr/>
          </a:p>
        </p:txBody>
      </p:sp>
      <p:graphicFrame>
        <p:nvGraphicFramePr>
          <p:cNvPr id="388" name="Table 3"/>
          <p:cNvGraphicFramePr/>
          <p:nvPr/>
        </p:nvGraphicFramePr>
        <p:xfrm>
          <a:off x="533520" y="1752480"/>
          <a:ext cx="2133000" cy="4965840"/>
        </p:xfrm>
        <a:graphic>
          <a:graphicData uri="http://schemas.openxmlformats.org/drawingml/2006/table">
            <a:tbl>
              <a:tblPr/>
              <a:tblGrid>
                <a:gridCol w="1066680"/>
                <a:gridCol w="1066680"/>
              </a:tblGrid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f(x)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0.058281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0.343284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0.550656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1.587039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0.538601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1.555898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0.087211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0.433668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0.117667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0.515774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0.203467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0.716329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0.446211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1.300038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0.955659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2.522658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0.374082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1.137772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0.146301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0.571599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0.288751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0.9238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0.989864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2.65523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0.151557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0.586288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0.025311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0.218281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0.86762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2.370007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0.562132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1.583342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0.318969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0.958822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0.255098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0.854932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0.120021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0.522149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0.881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2.407153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0.331027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0.978695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0.529263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1.548055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0.371653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1.15502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0.516939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1.458587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0.698791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1.905378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0.357285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1.101552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0.737108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2.062021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0.803802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2.189029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0.590059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1.692535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0.493863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1.438413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9" name="Chart 8"/>
          <p:cNvGraphicFramePr/>
          <p:nvPr/>
        </p:nvGraphicFramePr>
        <p:xfrm>
          <a:off x="2819520" y="1981080"/>
          <a:ext cx="6095160" cy="419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90" name="CustomShape 4"/>
          <p:cNvSpPr/>
          <p:nvPr/>
        </p:nvSpPr>
        <p:spPr>
          <a:xfrm>
            <a:off x="1981080" y="1118880"/>
            <a:ext cx="25138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Regresija      </a:t>
            </a:r>
            <a:endParaRPr/>
          </a:p>
        </p:txBody>
      </p:sp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457560" y="1658160"/>
            <a:ext cx="4342320" cy="452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buFont typeface="Symbol"/>
              <a:buChar char="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Stefan Anđelić</a:t>
            </a:r>
            <a:endParaRPr/>
          </a:p>
          <a:p>
            <a:pPr lvl="1" marL="743040" indent="-284760">
              <a:lnSpc>
                <a:spcPct val="100000"/>
              </a:lnSpc>
              <a:buClr>
                <a:srgbClr val="009999"/>
              </a:buClr>
              <a:buFont typeface="Symbol"/>
              <a:buChar char=""/>
            </a:pPr>
            <a:r>
              <a:rPr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"/>
              </a:rPr>
              <a:t>stefan.andjelic@</a:t>
            </a:r>
            <a:r>
              <a:rPr lang="en-US" sz="2000" spc="-1" strike="noStrike" u="sng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uns.ac.rs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343080" indent="-342000">
              <a:lnSpc>
                <a:spcPct val="100000"/>
              </a:lnSpc>
              <a:buFont typeface="Symbol"/>
              <a:buChar char="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Dragan Vidaković</a:t>
            </a:r>
            <a:endParaRPr/>
          </a:p>
          <a:p>
            <a:pPr lvl="1" marL="743040" indent="-284760">
              <a:lnSpc>
                <a:spcPct val="100000"/>
              </a:lnSpc>
              <a:buClr>
                <a:srgbClr val="009999"/>
              </a:buClr>
              <a:buFont typeface="Symbol"/>
              <a:buChar char=""/>
            </a:pPr>
            <a:r>
              <a:rPr lang="en-US" sz="2000" spc="-1" strike="noStrike" u="sng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vdragan@uns.ac.rs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343080" indent="-342000">
              <a:lnSpc>
                <a:spcPct val="100000"/>
              </a:lnSpc>
              <a:buFont typeface="Symbol"/>
              <a:buChar char="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Miroslav Kondić</a:t>
            </a:r>
            <a:endParaRPr/>
          </a:p>
          <a:p>
            <a:pPr lvl="1" marL="743040" indent="-284760">
              <a:lnSpc>
                <a:spcPct val="100000"/>
              </a:lnSpc>
              <a:buClr>
                <a:srgbClr val="009999"/>
              </a:buClr>
              <a:buFont typeface="Symbol"/>
              <a:buChar char=""/>
            </a:pPr>
            <a:r>
              <a:rPr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kondicm@uns.ac.rs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343080" indent="-342000">
              <a:lnSpc>
                <a:spcPct val="100000"/>
              </a:lnSpc>
              <a:buFont typeface="Symbol"/>
              <a:buChar char="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Ivan Perić</a:t>
            </a:r>
            <a:endParaRPr/>
          </a:p>
          <a:p>
            <a:pPr lvl="1" marL="743040" indent="-284760">
              <a:lnSpc>
                <a:spcPct val="100000"/>
              </a:lnSpc>
              <a:buClr>
                <a:srgbClr val="009999"/>
              </a:buClr>
              <a:buFont typeface="Symbol"/>
              <a:buChar char=""/>
            </a:pPr>
            <a:r>
              <a:rPr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ivanperic@</a:t>
            </a:r>
            <a:r>
              <a:rPr lang="en-US" sz="2000" spc="-1" strike="noStrike" u="sng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uns.ac.rs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38" name="Picture 4" descr=""/>
          <p:cNvPicPr/>
          <p:nvPr/>
        </p:nvPicPr>
        <p:blipFill>
          <a:blip r:embed="rId4"/>
          <a:stretch/>
        </p:blipFill>
        <p:spPr>
          <a:xfrm>
            <a:off x="5791680" y="3962520"/>
            <a:ext cx="1218240" cy="1218240"/>
          </a:xfrm>
          <a:prstGeom prst="rect">
            <a:avLst/>
          </a:prstGeom>
          <a:ln>
            <a:noFill/>
          </a:ln>
        </p:spPr>
      </p:pic>
      <p:pic>
        <p:nvPicPr>
          <p:cNvPr id="139" name="Picture 5" descr=""/>
          <p:cNvPicPr/>
          <p:nvPr/>
        </p:nvPicPr>
        <p:blipFill>
          <a:blip r:embed="rId5"/>
          <a:stretch/>
        </p:blipFill>
        <p:spPr>
          <a:xfrm>
            <a:off x="5791680" y="5172480"/>
            <a:ext cx="1218240" cy="1247400"/>
          </a:xfrm>
          <a:prstGeom prst="rect">
            <a:avLst/>
          </a:prstGeom>
          <a:ln>
            <a:noFill/>
          </a:ln>
        </p:spPr>
      </p:pic>
      <p:pic>
        <p:nvPicPr>
          <p:cNvPr id="140" name="Picture 1" descr=""/>
          <p:cNvPicPr/>
          <p:nvPr/>
        </p:nvPicPr>
        <p:blipFill>
          <a:blip r:embed="rId6"/>
          <a:stretch/>
        </p:blipFill>
        <p:spPr>
          <a:xfrm>
            <a:off x="5791680" y="1317240"/>
            <a:ext cx="1218240" cy="1427760"/>
          </a:xfrm>
          <a:prstGeom prst="rect">
            <a:avLst/>
          </a:prstGeom>
          <a:ln w="9360">
            <a:noFill/>
          </a:ln>
        </p:spPr>
      </p:pic>
      <p:sp>
        <p:nvSpPr>
          <p:cNvPr id="141" name="CustomShape 2"/>
          <p:cNvSpPr/>
          <p:nvPr/>
        </p:nvSpPr>
        <p:spPr>
          <a:xfrm>
            <a:off x="2560320" y="457200"/>
            <a:ext cx="40035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Nastavnici i materijali</a:t>
            </a:r>
            <a:endParaRPr/>
          </a:p>
        </p:txBody>
      </p:sp>
      <p:pic>
        <p:nvPicPr>
          <p:cNvPr id="142" name="" descr=""/>
          <p:cNvPicPr/>
          <p:nvPr/>
        </p:nvPicPr>
        <p:blipFill>
          <a:blip r:embed="rId7"/>
          <a:stretch/>
        </p:blipFill>
        <p:spPr>
          <a:xfrm>
            <a:off x="5783760" y="2707200"/>
            <a:ext cx="1226160" cy="1299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CustomShape 1"/>
          <p:cNvSpPr/>
          <p:nvPr/>
        </p:nvSpPr>
        <p:spPr>
          <a:xfrm>
            <a:off x="1828800" y="257760"/>
            <a:ext cx="6857280" cy="68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Učenje</a:t>
            </a:r>
            <a:endParaRPr/>
          </a:p>
        </p:txBody>
      </p:sp>
      <p:sp>
        <p:nvSpPr>
          <p:cNvPr id="392" name="CustomShape 2"/>
          <p:cNvSpPr/>
          <p:nvPr/>
        </p:nvSpPr>
        <p:spPr>
          <a:xfrm>
            <a:off x="6172200" y="1143000"/>
            <a:ext cx="251388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Nadgledano učenje      </a:t>
            </a:r>
            <a:endParaRPr/>
          </a:p>
        </p:txBody>
      </p:sp>
      <p:graphicFrame>
        <p:nvGraphicFramePr>
          <p:cNvPr id="393" name="Table 3"/>
          <p:cNvGraphicFramePr/>
          <p:nvPr/>
        </p:nvGraphicFramePr>
        <p:xfrm>
          <a:off x="533520" y="1752480"/>
          <a:ext cx="2133000" cy="4965840"/>
        </p:xfrm>
        <a:graphic>
          <a:graphicData uri="http://schemas.openxmlformats.org/drawingml/2006/table">
            <a:tbl>
              <a:tblPr/>
              <a:tblGrid>
                <a:gridCol w="1066680"/>
                <a:gridCol w="1066680"/>
              </a:tblGrid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f(x)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0.058281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0.343284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0.550656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1.587039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0.538601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1.555898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0.087211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0.433668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0.117667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0.515774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0.203467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0.716329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0.446211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1.300038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0.955659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2.522658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0.374082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1.137772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0.146301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0.571599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0.288751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0.9238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0.989864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2.65523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0.151557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0.586288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0.025311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0.218281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0.86762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2.370007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0.562132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1.583342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0.318969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0.958822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0.255098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0.854932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0.120021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0.522149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0.881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2.407153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0.331027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0.978695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0.529263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1.548055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0.371653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1.15502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0.516939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1.458587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0.698791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1.905378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0.357285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1.101552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0.737108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2.062021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0.803802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2.189029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0.590059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1.692535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0.493863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1.438413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4" name="Chart 8"/>
          <p:cNvGraphicFramePr/>
          <p:nvPr/>
        </p:nvGraphicFramePr>
        <p:xfrm>
          <a:off x="2819520" y="1981080"/>
          <a:ext cx="6095160" cy="419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95" name="Line 4"/>
          <p:cNvSpPr/>
          <p:nvPr/>
        </p:nvSpPr>
        <p:spPr>
          <a:xfrm flipV="1">
            <a:off x="2895480" y="2133360"/>
            <a:ext cx="5486400" cy="373392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CustomShape 5"/>
          <p:cNvSpPr/>
          <p:nvPr/>
        </p:nvSpPr>
        <p:spPr>
          <a:xfrm>
            <a:off x="0" y="0"/>
            <a:ext cx="914328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97" name="Picture 1" descr=""/>
          <p:cNvPicPr/>
          <p:nvPr/>
        </p:nvPicPr>
        <p:blipFill>
          <a:blip r:embed="rId2"/>
          <a:stretch/>
        </p:blipFill>
        <p:spPr>
          <a:xfrm>
            <a:off x="6781680" y="1752480"/>
            <a:ext cx="1713960" cy="323280"/>
          </a:xfrm>
          <a:prstGeom prst="rect">
            <a:avLst/>
          </a:prstGeom>
          <a:ln>
            <a:noFill/>
          </a:ln>
        </p:spPr>
      </p:pic>
      <p:sp>
        <p:nvSpPr>
          <p:cNvPr id="398" name="CustomShape 6"/>
          <p:cNvSpPr/>
          <p:nvPr/>
        </p:nvSpPr>
        <p:spPr>
          <a:xfrm>
            <a:off x="1981080" y="1118880"/>
            <a:ext cx="25138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Regresija      </a:t>
            </a:r>
            <a:endParaRPr/>
          </a:p>
        </p:txBody>
      </p:sp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CustomShape 1"/>
          <p:cNvSpPr/>
          <p:nvPr/>
        </p:nvSpPr>
        <p:spPr>
          <a:xfrm>
            <a:off x="1828800" y="257760"/>
            <a:ext cx="6857280" cy="68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Učenje</a:t>
            </a:r>
            <a:endParaRPr/>
          </a:p>
        </p:txBody>
      </p:sp>
      <p:sp>
        <p:nvSpPr>
          <p:cNvPr id="400" name="CustomShape 2"/>
          <p:cNvSpPr/>
          <p:nvPr/>
        </p:nvSpPr>
        <p:spPr>
          <a:xfrm>
            <a:off x="6172200" y="1143000"/>
            <a:ext cx="251388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Nadgledano učenje      </a:t>
            </a:r>
            <a:endParaRPr/>
          </a:p>
        </p:txBody>
      </p:sp>
      <p:graphicFrame>
        <p:nvGraphicFramePr>
          <p:cNvPr id="401" name="Table 3"/>
          <p:cNvGraphicFramePr/>
          <p:nvPr/>
        </p:nvGraphicFramePr>
        <p:xfrm>
          <a:off x="533520" y="1752480"/>
          <a:ext cx="2133000" cy="4965840"/>
        </p:xfrm>
        <a:graphic>
          <a:graphicData uri="http://schemas.openxmlformats.org/drawingml/2006/table">
            <a:tbl>
              <a:tblPr/>
              <a:tblGrid>
                <a:gridCol w="1066680"/>
                <a:gridCol w="1066680"/>
              </a:tblGrid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f(x)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0.058281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0.343284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0.550656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1.587039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0.538601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1.555898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0.087211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0.433668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0.117667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0.515774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0.203467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0.716329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0.446211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1.300038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0.955659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2.522658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0.374082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1.137772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0.146301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0.571599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0.288751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0.9238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0.989864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2.65523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0.151557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0.586288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0.025311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0.218281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0.86762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2.370007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0.562132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1.583342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0.318969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0.958822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0.255098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0.854932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0.120021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0.522149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0.881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2.407153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0.331027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0.978695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0.529263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1.548055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0.371653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1.15502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0.516939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1.458587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0.698791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1.905378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0.357285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1.101552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0.737108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2.062021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0.803802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2.189029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0.590059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1.692535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0.493863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1.438413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</a:tbl>
          </a:graphicData>
        </a:graphic>
      </p:graphicFrame>
      <p:sp>
        <p:nvSpPr>
          <p:cNvPr id="402" name="CustomShape 4"/>
          <p:cNvSpPr/>
          <p:nvPr/>
        </p:nvSpPr>
        <p:spPr>
          <a:xfrm>
            <a:off x="0" y="0"/>
            <a:ext cx="914328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3" name="Picture 1" descr=""/>
          <p:cNvPicPr/>
          <p:nvPr/>
        </p:nvPicPr>
        <p:blipFill>
          <a:blip r:embed="rId1"/>
          <a:stretch/>
        </p:blipFill>
        <p:spPr>
          <a:xfrm>
            <a:off x="4876920" y="3124080"/>
            <a:ext cx="1713960" cy="323280"/>
          </a:xfrm>
          <a:prstGeom prst="rect">
            <a:avLst/>
          </a:prstGeom>
          <a:ln>
            <a:noFill/>
          </a:ln>
        </p:spPr>
      </p:pic>
      <p:sp>
        <p:nvSpPr>
          <p:cNvPr id="404" name="CustomShape 5"/>
          <p:cNvSpPr/>
          <p:nvPr/>
        </p:nvSpPr>
        <p:spPr>
          <a:xfrm>
            <a:off x="4267080" y="2286000"/>
            <a:ext cx="25138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Šta se uči?</a:t>
            </a:r>
            <a:endParaRPr/>
          </a:p>
        </p:txBody>
      </p:sp>
      <p:sp>
        <p:nvSpPr>
          <p:cNvPr id="405" name="CustomShape 6"/>
          <p:cNvSpPr/>
          <p:nvPr/>
        </p:nvSpPr>
        <p:spPr>
          <a:xfrm>
            <a:off x="4191120" y="3962520"/>
            <a:ext cx="25138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Parametri modela</a:t>
            </a:r>
            <a:endParaRPr/>
          </a:p>
        </p:txBody>
      </p:sp>
      <p:sp>
        <p:nvSpPr>
          <p:cNvPr id="406" name="CustomShape 7"/>
          <p:cNvSpPr/>
          <p:nvPr/>
        </p:nvSpPr>
        <p:spPr>
          <a:xfrm>
            <a:off x="1981080" y="1118880"/>
            <a:ext cx="25138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Regresija      </a:t>
            </a:r>
            <a:endParaRPr/>
          </a:p>
        </p:txBody>
      </p:sp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1"/>
          <p:cNvSpPr/>
          <p:nvPr/>
        </p:nvSpPr>
        <p:spPr>
          <a:xfrm>
            <a:off x="1828800" y="257760"/>
            <a:ext cx="6857280" cy="68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Učenje</a:t>
            </a:r>
            <a:endParaRPr/>
          </a:p>
        </p:txBody>
      </p:sp>
      <p:sp>
        <p:nvSpPr>
          <p:cNvPr id="408" name="CustomShape 2"/>
          <p:cNvSpPr/>
          <p:nvPr/>
        </p:nvSpPr>
        <p:spPr>
          <a:xfrm>
            <a:off x="6172200" y="1143000"/>
            <a:ext cx="251388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Nadgledano učenje      </a:t>
            </a:r>
            <a:endParaRPr/>
          </a:p>
        </p:txBody>
      </p:sp>
      <p:graphicFrame>
        <p:nvGraphicFramePr>
          <p:cNvPr id="409" name="Table 3"/>
          <p:cNvGraphicFramePr/>
          <p:nvPr/>
        </p:nvGraphicFramePr>
        <p:xfrm>
          <a:off x="533520" y="1752480"/>
          <a:ext cx="2133000" cy="4965840"/>
        </p:xfrm>
        <a:graphic>
          <a:graphicData uri="http://schemas.openxmlformats.org/drawingml/2006/table">
            <a:tbl>
              <a:tblPr/>
              <a:tblGrid>
                <a:gridCol w="1066680"/>
                <a:gridCol w="1066680"/>
              </a:tblGrid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f(x)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0.058281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0.343284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0.550656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1.587039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0.538601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1.555898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0.087211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0.433668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0.117667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0.515774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0.203467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0.716329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0.446211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1.300038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0.955659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2.522658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0.374082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1.137772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0.146301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0.571599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0.288751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0.9238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0.989864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2.65523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0.151557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0.586288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0.025311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0.218281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0.86762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2.370007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0.562132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1.583342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0.318969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0.958822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0.255098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0.854932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0.120021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0.522149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0.881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2.407153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0.331027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0.978695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0.529263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1.548055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0.371653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1.15502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0.516939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1.458587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0.698791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1.905378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0.357285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1.101552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0.737108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2.062021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0.803802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2.189029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0.590059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1.692535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0.493863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1.438413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0" name="Chart 8"/>
          <p:cNvGraphicFramePr/>
          <p:nvPr/>
        </p:nvGraphicFramePr>
        <p:xfrm>
          <a:off x="2819520" y="1981080"/>
          <a:ext cx="6095160" cy="419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11" name="Line 4"/>
          <p:cNvSpPr/>
          <p:nvPr/>
        </p:nvSpPr>
        <p:spPr>
          <a:xfrm flipV="1">
            <a:off x="2895480" y="2133360"/>
            <a:ext cx="5486400" cy="373392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Line 5"/>
          <p:cNvSpPr/>
          <p:nvPr/>
        </p:nvSpPr>
        <p:spPr>
          <a:xfrm flipV="1">
            <a:off x="5942520" y="3810600"/>
            <a:ext cx="1800" cy="2362320"/>
          </a:xfrm>
          <a:prstGeom prst="line">
            <a:avLst/>
          </a:prstGeom>
          <a:ln>
            <a:solidFill>
              <a:srgbClr val="00b050"/>
            </a:solidFill>
            <a:custDash>
              <a:ds d="5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Line 6"/>
          <p:cNvSpPr/>
          <p:nvPr/>
        </p:nvSpPr>
        <p:spPr>
          <a:xfrm>
            <a:off x="2971800" y="3809880"/>
            <a:ext cx="2971800" cy="1440"/>
          </a:xfrm>
          <a:prstGeom prst="line">
            <a:avLst/>
          </a:prstGeom>
          <a:ln>
            <a:solidFill>
              <a:srgbClr val="0070c0"/>
            </a:solidFill>
            <a:custDash>
              <a:ds d="5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4" name="Picture 1" descr=""/>
          <p:cNvPicPr/>
          <p:nvPr/>
        </p:nvPicPr>
        <p:blipFill>
          <a:blip r:embed="rId2"/>
          <a:stretch/>
        </p:blipFill>
        <p:spPr>
          <a:xfrm>
            <a:off x="4876920" y="3124080"/>
            <a:ext cx="1713960" cy="323280"/>
          </a:xfrm>
          <a:prstGeom prst="rect">
            <a:avLst/>
          </a:prstGeom>
          <a:ln>
            <a:noFill/>
          </a:ln>
        </p:spPr>
      </p:pic>
      <p:sp>
        <p:nvSpPr>
          <p:cNvPr id="415" name="CustomShape 7"/>
          <p:cNvSpPr/>
          <p:nvPr/>
        </p:nvSpPr>
        <p:spPr>
          <a:xfrm>
            <a:off x="1981080" y="1118880"/>
            <a:ext cx="25138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Regresija      </a:t>
            </a:r>
            <a:endParaRPr/>
          </a:p>
        </p:txBody>
      </p:sp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ustomShape 1"/>
          <p:cNvSpPr/>
          <p:nvPr/>
        </p:nvSpPr>
        <p:spPr>
          <a:xfrm>
            <a:off x="1828800" y="257760"/>
            <a:ext cx="6857280" cy="68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Učenje</a:t>
            </a:r>
            <a:endParaRPr/>
          </a:p>
        </p:txBody>
      </p:sp>
      <p:sp>
        <p:nvSpPr>
          <p:cNvPr id="417" name="CustomShape 2"/>
          <p:cNvSpPr/>
          <p:nvPr/>
        </p:nvSpPr>
        <p:spPr>
          <a:xfrm>
            <a:off x="6172200" y="1143000"/>
            <a:ext cx="251388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Nadgledano učenje      </a:t>
            </a:r>
            <a:endParaRPr/>
          </a:p>
        </p:txBody>
      </p:sp>
      <p:sp>
        <p:nvSpPr>
          <p:cNvPr id="418" name="CustomShape 3"/>
          <p:cNvSpPr/>
          <p:nvPr/>
        </p:nvSpPr>
        <p:spPr>
          <a:xfrm>
            <a:off x="1981080" y="1118880"/>
            <a:ext cx="25138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Regresija      </a:t>
            </a:r>
            <a:endParaRPr/>
          </a:p>
        </p:txBody>
      </p:sp>
      <p:graphicFrame>
        <p:nvGraphicFramePr>
          <p:cNvPr id="419" name="Table 4"/>
          <p:cNvGraphicFramePr/>
          <p:nvPr/>
        </p:nvGraphicFramePr>
        <p:xfrm>
          <a:off x="533520" y="1752480"/>
          <a:ext cx="2133000" cy="4965840"/>
        </p:xfrm>
        <a:graphic>
          <a:graphicData uri="http://schemas.openxmlformats.org/drawingml/2006/table">
            <a:tbl>
              <a:tblPr/>
              <a:tblGrid>
                <a:gridCol w="1066680"/>
                <a:gridCol w="1066680"/>
              </a:tblGrid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f(x)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0.058281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0.343284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0.550656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1.587039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0.538601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1.555898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0.087211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0.433668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0.117667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0.515774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0.203467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0.716329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0.446211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1.300038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0.955659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2.522658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0.374082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1.137772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0.146301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0.571599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0.288751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0.9238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0.989864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2.65523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0.151557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0.586288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0.025311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0.218281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0.86762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2.370007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0.562132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1.583342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0.318969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0.958822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0.255098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0.854932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0.120021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0.522149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0.881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2.407153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0.331027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0.978695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0.529263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1.548055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0.371653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1.15502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0.516939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1.458587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0.698791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1.905378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0.357285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1.101552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0.737108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2.062021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0.803802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2.189029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0.590059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1.692535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0.493863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1.438413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</a:tbl>
          </a:graphicData>
        </a:graphic>
      </p:graphicFrame>
      <p:pic>
        <p:nvPicPr>
          <p:cNvPr id="420" name="Picture 3" descr=""/>
          <p:cNvPicPr/>
          <p:nvPr/>
        </p:nvPicPr>
        <p:blipFill>
          <a:blip r:embed="rId1"/>
          <a:stretch/>
        </p:blipFill>
        <p:spPr>
          <a:xfrm>
            <a:off x="4114800" y="3429000"/>
            <a:ext cx="894600" cy="323280"/>
          </a:xfrm>
          <a:prstGeom prst="rect">
            <a:avLst/>
          </a:prstGeom>
          <a:ln>
            <a:noFill/>
          </a:ln>
        </p:spPr>
      </p:pic>
      <p:pic>
        <p:nvPicPr>
          <p:cNvPr id="421" name="Picture 2" descr=""/>
          <p:cNvPicPr/>
          <p:nvPr/>
        </p:nvPicPr>
        <p:blipFill>
          <a:blip r:embed="rId2"/>
          <a:stretch/>
        </p:blipFill>
        <p:spPr>
          <a:xfrm>
            <a:off x="4114800" y="3809880"/>
            <a:ext cx="1037520" cy="323280"/>
          </a:xfrm>
          <a:prstGeom prst="rect">
            <a:avLst/>
          </a:prstGeom>
          <a:ln>
            <a:noFill/>
          </a:ln>
        </p:spPr>
      </p:pic>
      <p:pic>
        <p:nvPicPr>
          <p:cNvPr id="422" name="Picture 1" descr=""/>
          <p:cNvPicPr/>
          <p:nvPr/>
        </p:nvPicPr>
        <p:blipFill>
          <a:blip r:embed="rId3"/>
          <a:stretch/>
        </p:blipFill>
        <p:spPr>
          <a:xfrm>
            <a:off x="4114800" y="5410080"/>
            <a:ext cx="1951920" cy="323280"/>
          </a:xfrm>
          <a:prstGeom prst="rect">
            <a:avLst/>
          </a:prstGeom>
          <a:ln>
            <a:noFill/>
          </a:ln>
        </p:spPr>
      </p:pic>
      <p:sp>
        <p:nvSpPr>
          <p:cNvPr id="423" name="CustomShape 5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CustomShape 6"/>
          <p:cNvSpPr/>
          <p:nvPr/>
        </p:nvSpPr>
        <p:spPr>
          <a:xfrm>
            <a:off x="685800" y="781200"/>
            <a:ext cx="914328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CustomShape 7"/>
          <p:cNvSpPr/>
          <p:nvPr/>
        </p:nvSpPr>
        <p:spPr>
          <a:xfrm>
            <a:off x="685800" y="1104840"/>
            <a:ext cx="914328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CustomShape 8"/>
          <p:cNvSpPr/>
          <p:nvPr/>
        </p:nvSpPr>
        <p:spPr>
          <a:xfrm>
            <a:off x="685800" y="1428840"/>
            <a:ext cx="914328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27" name="Picture 1" descr=""/>
          <p:cNvPicPr/>
          <p:nvPr/>
        </p:nvPicPr>
        <p:blipFill>
          <a:blip r:embed="rId4"/>
          <a:stretch/>
        </p:blipFill>
        <p:spPr>
          <a:xfrm>
            <a:off x="3809880" y="2362320"/>
            <a:ext cx="1713960" cy="323280"/>
          </a:xfrm>
          <a:prstGeom prst="rect">
            <a:avLst/>
          </a:prstGeom>
          <a:ln>
            <a:noFill/>
          </a:ln>
        </p:spPr>
      </p:pic>
      <p:sp>
        <p:nvSpPr>
          <p:cNvPr id="428" name="CustomShape 9"/>
          <p:cNvSpPr/>
          <p:nvPr/>
        </p:nvSpPr>
        <p:spPr>
          <a:xfrm>
            <a:off x="6019920" y="2362320"/>
            <a:ext cx="22089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model </a:t>
            </a: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   </a:t>
            </a:r>
            <a:endParaRPr/>
          </a:p>
        </p:txBody>
      </p:sp>
      <p:sp>
        <p:nvSpPr>
          <p:cNvPr id="429" name="CustomShape 10"/>
          <p:cNvSpPr/>
          <p:nvPr/>
        </p:nvSpPr>
        <p:spPr>
          <a:xfrm>
            <a:off x="5791320" y="3581280"/>
            <a:ext cx="22089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parametri model </a:t>
            </a: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   </a:t>
            </a:r>
            <a:endParaRPr/>
          </a:p>
        </p:txBody>
      </p:sp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CustomShape 1"/>
          <p:cNvSpPr/>
          <p:nvPr/>
        </p:nvSpPr>
        <p:spPr>
          <a:xfrm>
            <a:off x="1828800" y="257760"/>
            <a:ext cx="6857280" cy="68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Učenje</a:t>
            </a:r>
            <a:endParaRPr/>
          </a:p>
        </p:txBody>
      </p:sp>
      <p:sp>
        <p:nvSpPr>
          <p:cNvPr id="431" name="CustomShape 2"/>
          <p:cNvSpPr/>
          <p:nvPr/>
        </p:nvSpPr>
        <p:spPr>
          <a:xfrm>
            <a:off x="6172200" y="1143000"/>
            <a:ext cx="251388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Nadgledano učenje      </a:t>
            </a:r>
            <a:endParaRPr/>
          </a:p>
        </p:txBody>
      </p:sp>
      <p:sp>
        <p:nvSpPr>
          <p:cNvPr id="432" name="CustomShape 3"/>
          <p:cNvSpPr/>
          <p:nvPr/>
        </p:nvSpPr>
        <p:spPr>
          <a:xfrm>
            <a:off x="1981080" y="1118880"/>
            <a:ext cx="25138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Regresija      </a:t>
            </a:r>
            <a:endParaRPr/>
          </a:p>
        </p:txBody>
      </p:sp>
      <p:graphicFrame>
        <p:nvGraphicFramePr>
          <p:cNvPr id="433" name="Table 4"/>
          <p:cNvGraphicFramePr/>
          <p:nvPr/>
        </p:nvGraphicFramePr>
        <p:xfrm>
          <a:off x="533520" y="1752480"/>
          <a:ext cx="2133000" cy="4965840"/>
        </p:xfrm>
        <a:graphic>
          <a:graphicData uri="http://schemas.openxmlformats.org/drawingml/2006/table">
            <a:tbl>
              <a:tblPr/>
              <a:tblGrid>
                <a:gridCol w="1066680"/>
                <a:gridCol w="1066680"/>
              </a:tblGrid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f(x)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0.058281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0.343284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0.550656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1.587039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0.538601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1.555898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0.087211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0.433668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0.117667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0.515774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0.203467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0.716329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0.446211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1.300038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0.955659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2.522658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0.374082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1.137772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0.146301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0.571599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0.288751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0.9238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0.989864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2.65523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0.151557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0.586288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0.025311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0.218281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0.86762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2.370007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0.562132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1.583342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0.318969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0.958822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0.255098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0.854932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0.120021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0.522149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0.881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2.407153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0.331027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0.978695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0.529263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1.548055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0.371653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1.15502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0.516939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1.458587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0.698791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1.905378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0.357285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1.101552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0.737108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2.062021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0.803802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2.189029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0.590059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1.692535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0.493863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1.438413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</a:tbl>
          </a:graphicData>
        </a:graphic>
      </p:graphicFrame>
      <p:pic>
        <p:nvPicPr>
          <p:cNvPr id="434" name="Picture 3" descr=""/>
          <p:cNvPicPr/>
          <p:nvPr/>
        </p:nvPicPr>
        <p:blipFill>
          <a:blip r:embed="rId1"/>
          <a:stretch/>
        </p:blipFill>
        <p:spPr>
          <a:xfrm>
            <a:off x="4114800" y="3429000"/>
            <a:ext cx="894600" cy="323280"/>
          </a:xfrm>
          <a:prstGeom prst="rect">
            <a:avLst/>
          </a:prstGeom>
          <a:ln>
            <a:noFill/>
          </a:ln>
        </p:spPr>
      </p:pic>
      <p:pic>
        <p:nvPicPr>
          <p:cNvPr id="435" name="Picture 2" descr=""/>
          <p:cNvPicPr/>
          <p:nvPr/>
        </p:nvPicPr>
        <p:blipFill>
          <a:blip r:embed="rId2"/>
          <a:stretch/>
        </p:blipFill>
        <p:spPr>
          <a:xfrm>
            <a:off x="4114800" y="3809880"/>
            <a:ext cx="1037520" cy="323280"/>
          </a:xfrm>
          <a:prstGeom prst="rect">
            <a:avLst/>
          </a:prstGeom>
          <a:ln>
            <a:noFill/>
          </a:ln>
        </p:spPr>
      </p:pic>
      <p:sp>
        <p:nvSpPr>
          <p:cNvPr id="436" name="CustomShape 5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CustomShape 6"/>
          <p:cNvSpPr/>
          <p:nvPr/>
        </p:nvSpPr>
        <p:spPr>
          <a:xfrm>
            <a:off x="685800" y="781200"/>
            <a:ext cx="914328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CustomShape 7"/>
          <p:cNvSpPr/>
          <p:nvPr/>
        </p:nvSpPr>
        <p:spPr>
          <a:xfrm>
            <a:off x="685800" y="1104840"/>
            <a:ext cx="914328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9" name="CustomShape 8"/>
          <p:cNvSpPr/>
          <p:nvPr/>
        </p:nvSpPr>
        <p:spPr>
          <a:xfrm>
            <a:off x="685800" y="1428840"/>
            <a:ext cx="914328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40" name="Picture 1" descr=""/>
          <p:cNvPicPr/>
          <p:nvPr/>
        </p:nvPicPr>
        <p:blipFill>
          <a:blip r:embed="rId3"/>
          <a:stretch/>
        </p:blipFill>
        <p:spPr>
          <a:xfrm>
            <a:off x="3809880" y="2362320"/>
            <a:ext cx="1713960" cy="323280"/>
          </a:xfrm>
          <a:prstGeom prst="rect">
            <a:avLst/>
          </a:prstGeom>
          <a:ln>
            <a:noFill/>
          </a:ln>
        </p:spPr>
      </p:pic>
      <p:sp>
        <p:nvSpPr>
          <p:cNvPr id="441" name="CustomShape 9"/>
          <p:cNvSpPr/>
          <p:nvPr/>
        </p:nvSpPr>
        <p:spPr>
          <a:xfrm>
            <a:off x="6019920" y="2362320"/>
            <a:ext cx="22089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model </a:t>
            </a: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   </a:t>
            </a:r>
            <a:endParaRPr/>
          </a:p>
        </p:txBody>
      </p:sp>
      <p:sp>
        <p:nvSpPr>
          <p:cNvPr id="442" name="CustomShape 10"/>
          <p:cNvSpPr/>
          <p:nvPr/>
        </p:nvSpPr>
        <p:spPr>
          <a:xfrm>
            <a:off x="5791320" y="3581280"/>
            <a:ext cx="22089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parametri model </a:t>
            </a: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   </a:t>
            </a:r>
            <a:endParaRPr/>
          </a:p>
        </p:txBody>
      </p:sp>
      <p:sp>
        <p:nvSpPr>
          <p:cNvPr id="443" name="CustomShape 11"/>
          <p:cNvSpPr/>
          <p:nvPr/>
        </p:nvSpPr>
        <p:spPr>
          <a:xfrm>
            <a:off x="3505320" y="4648320"/>
            <a:ext cx="449496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Da li možemo da izmerimo koliko naš model odstupa u odnosu na realne podatke?</a:t>
            </a:r>
            <a:endParaRPr/>
          </a:p>
        </p:txBody>
      </p:sp>
    </p:spTree>
  </p:cSld>
  <p:timing>
    <p:tnLst>
      <p:par>
        <p:cTn id="107" dur="indefinite" restart="never" nodeType="tmRoot">
          <p:childTnLst>
            <p:seq>
              <p:cTn id="1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CustomShape 1"/>
          <p:cNvSpPr/>
          <p:nvPr/>
        </p:nvSpPr>
        <p:spPr>
          <a:xfrm>
            <a:off x="1828800" y="257760"/>
            <a:ext cx="6857280" cy="68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Učenje</a:t>
            </a:r>
            <a:endParaRPr/>
          </a:p>
        </p:txBody>
      </p:sp>
      <p:sp>
        <p:nvSpPr>
          <p:cNvPr id="445" name="CustomShape 2"/>
          <p:cNvSpPr/>
          <p:nvPr/>
        </p:nvSpPr>
        <p:spPr>
          <a:xfrm>
            <a:off x="6172200" y="1143000"/>
            <a:ext cx="251388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Nadgledano učenje      </a:t>
            </a:r>
            <a:endParaRPr/>
          </a:p>
        </p:txBody>
      </p:sp>
      <p:sp>
        <p:nvSpPr>
          <p:cNvPr id="446" name="CustomShape 3"/>
          <p:cNvSpPr/>
          <p:nvPr/>
        </p:nvSpPr>
        <p:spPr>
          <a:xfrm>
            <a:off x="1981080" y="1118880"/>
            <a:ext cx="25138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Regresija      </a:t>
            </a:r>
            <a:endParaRPr/>
          </a:p>
        </p:txBody>
      </p:sp>
      <p:graphicFrame>
        <p:nvGraphicFramePr>
          <p:cNvPr id="447" name="Table 4"/>
          <p:cNvGraphicFramePr/>
          <p:nvPr/>
        </p:nvGraphicFramePr>
        <p:xfrm>
          <a:off x="533520" y="1752480"/>
          <a:ext cx="2133000" cy="4965840"/>
        </p:xfrm>
        <a:graphic>
          <a:graphicData uri="http://schemas.openxmlformats.org/drawingml/2006/table">
            <a:tbl>
              <a:tblPr/>
              <a:tblGrid>
                <a:gridCol w="1066680"/>
                <a:gridCol w="1066680"/>
              </a:tblGrid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f(x)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0.058281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0.343284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0.550656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1.587039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0.538601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1.555898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0.087211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0.433668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0.117667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0.515774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0.203467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0.716329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0.446211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1.300038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0.955659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2.522658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0.374082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1.137772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0.146301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0.571599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0.288751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0.9238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0.989864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2.65523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0.151557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0.586288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0.025311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0.218281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0.86762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2.370007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0.562132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1.583342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0.318969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0.958822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0.255098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0.854932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0.120021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0.522149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0.881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2.407153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0.331027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0.978695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0.529263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1.548055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0.371653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1.15502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0.516939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1.458587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0.698791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1.905378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0.357285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1.101552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0.737108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2.062021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0.803802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2.189029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0.590059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1.692535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0.493863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1.438413</a:t>
                      </a:r>
                      <a:endParaRPr/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</a:tbl>
          </a:graphicData>
        </a:graphic>
      </p:graphicFrame>
      <p:pic>
        <p:nvPicPr>
          <p:cNvPr id="448" name="Picture 3" descr=""/>
          <p:cNvPicPr/>
          <p:nvPr/>
        </p:nvPicPr>
        <p:blipFill>
          <a:blip r:embed="rId1"/>
          <a:stretch/>
        </p:blipFill>
        <p:spPr>
          <a:xfrm>
            <a:off x="3200400" y="2362320"/>
            <a:ext cx="894600" cy="323280"/>
          </a:xfrm>
          <a:prstGeom prst="rect">
            <a:avLst/>
          </a:prstGeom>
          <a:ln>
            <a:noFill/>
          </a:ln>
        </p:spPr>
      </p:pic>
      <p:pic>
        <p:nvPicPr>
          <p:cNvPr id="449" name="Picture 2" descr=""/>
          <p:cNvPicPr/>
          <p:nvPr/>
        </p:nvPicPr>
        <p:blipFill>
          <a:blip r:embed="rId2"/>
          <a:stretch/>
        </p:blipFill>
        <p:spPr>
          <a:xfrm>
            <a:off x="3200400" y="2743200"/>
            <a:ext cx="1037520" cy="323280"/>
          </a:xfrm>
          <a:prstGeom prst="rect">
            <a:avLst/>
          </a:prstGeom>
          <a:ln>
            <a:noFill/>
          </a:ln>
        </p:spPr>
      </p:pic>
      <p:sp>
        <p:nvSpPr>
          <p:cNvPr id="450" name="CustomShape 5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CustomShape 6"/>
          <p:cNvSpPr/>
          <p:nvPr/>
        </p:nvSpPr>
        <p:spPr>
          <a:xfrm>
            <a:off x="685800" y="781200"/>
            <a:ext cx="914328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CustomShape 7"/>
          <p:cNvSpPr/>
          <p:nvPr/>
        </p:nvSpPr>
        <p:spPr>
          <a:xfrm>
            <a:off x="685800" y="1104840"/>
            <a:ext cx="914328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CustomShape 8"/>
          <p:cNvSpPr/>
          <p:nvPr/>
        </p:nvSpPr>
        <p:spPr>
          <a:xfrm>
            <a:off x="685800" y="1428840"/>
            <a:ext cx="914328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54" name="Picture 1" descr=""/>
          <p:cNvPicPr/>
          <p:nvPr/>
        </p:nvPicPr>
        <p:blipFill>
          <a:blip r:embed="rId3"/>
          <a:stretch/>
        </p:blipFill>
        <p:spPr>
          <a:xfrm>
            <a:off x="3048120" y="1905120"/>
            <a:ext cx="1713960" cy="323280"/>
          </a:xfrm>
          <a:prstGeom prst="rect">
            <a:avLst/>
          </a:prstGeom>
          <a:ln>
            <a:noFill/>
          </a:ln>
        </p:spPr>
      </p:pic>
      <p:graphicFrame>
        <p:nvGraphicFramePr>
          <p:cNvPr id="455" name="Table 9"/>
          <p:cNvGraphicFramePr/>
          <p:nvPr/>
        </p:nvGraphicFramePr>
        <p:xfrm>
          <a:off x="5029200" y="1617840"/>
          <a:ext cx="3580920" cy="5166720"/>
        </p:xfrm>
        <a:graphic>
          <a:graphicData uri="http://schemas.openxmlformats.org/drawingml/2006/table">
            <a:tbl>
              <a:tblPr/>
              <a:tblGrid>
                <a:gridCol w="895320"/>
                <a:gridCol w="895320"/>
                <a:gridCol w="895320"/>
                <a:gridCol w="895320"/>
              </a:tblGrid>
              <a:tr h="166680">
                <a:tc>
                  <a:txBody>
                    <a:bodyPr lIns="6480" rIns="64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 lIns="6480" rIns="64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f(x)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 lIns="6480" rIns="648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f'(x)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 lIns="6480" rIns="64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err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5a5a5"/>
                    </a:solidFill>
                  </a:tcPr>
                </a:tc>
              </a:tr>
              <a:tr h="166680">
                <a:tc>
                  <a:txBody>
                    <a:bodyPr lIns="6480" rIns="64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0.058281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0.343284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0.275703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0.067582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6680">
                <a:tc>
                  <a:txBody>
                    <a:bodyPr lIns="6480" rIns="64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0.550656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1.587039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1.50664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0.080399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6680">
                <a:tc>
                  <a:txBody>
                    <a:bodyPr lIns="6480" rIns="64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0.538601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1.555898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1.476503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0.079396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6680">
                <a:tc>
                  <a:txBody>
                    <a:bodyPr lIns="6480" rIns="64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0.087211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0.433668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0.348028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0.085641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6680">
                <a:tc>
                  <a:txBody>
                    <a:bodyPr lIns="6480" rIns="64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0.117667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0.515774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0.424168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0.091607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6680">
                <a:tc>
                  <a:txBody>
                    <a:bodyPr lIns="6480" rIns="64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0.203467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0.716329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0.638668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0.077661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6680">
                <a:tc>
                  <a:txBody>
                    <a:bodyPr lIns="6480" rIns="64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0.446211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1.300038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1.245528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0.05451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6680">
                <a:tc>
                  <a:txBody>
                    <a:bodyPr lIns="6480" rIns="64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0.955659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2.522658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2.519148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0.00351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6680">
                <a:tc>
                  <a:txBody>
                    <a:bodyPr lIns="6480" rIns="64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0.374082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1.137772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1.065205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0.072567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6680">
                <a:tc>
                  <a:txBody>
                    <a:bodyPr lIns="6480" rIns="64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0.146301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0.571599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0.495753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0.075847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6680">
                <a:tc>
                  <a:txBody>
                    <a:bodyPr lIns="6480" rIns="64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0.288751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0.9238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0.851878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0.071923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6680">
                <a:tc>
                  <a:txBody>
                    <a:bodyPr lIns="6480" rIns="64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0.989864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2.65523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2.60466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0.05057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6680">
                <a:tc>
                  <a:txBody>
                    <a:bodyPr lIns="6480" rIns="64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0.151557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0.586288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0.508893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0.077396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6680">
                <a:tc>
                  <a:txBody>
                    <a:bodyPr lIns="6480" rIns="64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0.025311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0.218281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0.193278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0.025004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6680">
                <a:tc>
                  <a:txBody>
                    <a:bodyPr lIns="6480" rIns="64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0.86762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2.370007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2.29905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0.070957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6680">
                <a:tc>
                  <a:txBody>
                    <a:bodyPr lIns="6480" rIns="64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0.562132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1.583342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1.53533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0.048012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6680">
                <a:tc>
                  <a:txBody>
                    <a:bodyPr lIns="6480" rIns="64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0.318969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0.958822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0.927423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0.031399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6680">
                <a:tc>
                  <a:txBody>
                    <a:bodyPr lIns="6480" rIns="64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0.255098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0.854932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0.767745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0.087187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6680">
                <a:tc>
                  <a:txBody>
                    <a:bodyPr lIns="6480" rIns="64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0.120021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0.522149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0.430053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0.092097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6680">
                <a:tc>
                  <a:txBody>
                    <a:bodyPr lIns="6480" rIns="64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0.881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2.407153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2.3325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0.074653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6680">
                <a:tc>
                  <a:txBody>
                    <a:bodyPr lIns="6480" rIns="64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0.331027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0.978695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0.957568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0.021128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6680">
                <a:tc>
                  <a:txBody>
                    <a:bodyPr lIns="6480" rIns="64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0.529263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1.548055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1.453158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0.094897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6680">
                <a:tc>
                  <a:txBody>
                    <a:bodyPr lIns="6480" rIns="64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0.371653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1.15502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1.059133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0.095887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6680">
                <a:tc>
                  <a:txBody>
                    <a:bodyPr lIns="6480" rIns="64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0.516939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1.458587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1.422348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0.03624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6680">
                <a:tc>
                  <a:txBody>
                    <a:bodyPr lIns="6480" rIns="64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0.698791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1.905378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1.876978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0.0284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6680">
                <a:tc>
                  <a:txBody>
                    <a:bodyPr lIns="6480" rIns="64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0.357285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1.101552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1.023213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0.07834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6680">
                <a:tc>
                  <a:txBody>
                    <a:bodyPr lIns="6480" rIns="64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0.737108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2.062021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1.97277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0.089251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6680">
                <a:tc>
                  <a:txBody>
                    <a:bodyPr lIns="6480" rIns="64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0.803802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2.189029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2.139505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0.049524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6680">
                <a:tc>
                  <a:txBody>
                    <a:bodyPr lIns="6480" rIns="64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0.590059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1.692535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1.605148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0.087387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6680">
                <a:tc>
                  <a:txBody>
                    <a:bodyPr lIns="6480" rIns="64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0.493863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1.438413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1.364658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0.073756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56" name="Table 10"/>
          <p:cNvGraphicFramePr/>
          <p:nvPr/>
        </p:nvGraphicFramePr>
        <p:xfrm>
          <a:off x="2971800" y="3886200"/>
          <a:ext cx="1980360" cy="914040"/>
        </p:xfrm>
        <a:graphic>
          <a:graphicData uri="http://schemas.openxmlformats.org/drawingml/2006/table">
            <a:tbl>
              <a:tblPr/>
              <a:tblGrid>
                <a:gridCol w="990360"/>
                <a:gridCol w="990360"/>
              </a:tblGrid>
              <a:tr h="457200">
                <a:tc>
                  <a:txBody>
                    <a:bodyPr lIns="9360" rIns="9360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MEAN</a:t>
                      </a:r>
                      <a:endParaRPr/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9360" rIns="936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0.065758</a:t>
                      </a:r>
                      <a:endParaRPr/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457200">
                <a:tc>
                  <a:txBody>
                    <a:bodyPr lIns="9360" rIns="9360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STDEV</a:t>
                      </a:r>
                      <a:endParaRPr/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9360" rIns="936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0.024982</a:t>
                      </a:r>
                      <a:endParaRPr/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109" dur="indefinite" restart="never" nodeType="tmRoot">
          <p:childTnLst>
            <p:seq>
              <p:cTn id="1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CustomShape 1"/>
          <p:cNvSpPr/>
          <p:nvPr/>
        </p:nvSpPr>
        <p:spPr>
          <a:xfrm>
            <a:off x="1229400" y="3352680"/>
            <a:ext cx="10936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PROBLEMI</a:t>
            </a:r>
            <a:endParaRPr/>
          </a:p>
        </p:txBody>
      </p:sp>
      <p:sp>
        <p:nvSpPr>
          <p:cNvPr id="458" name="CustomShape 2"/>
          <p:cNvSpPr/>
          <p:nvPr/>
        </p:nvSpPr>
        <p:spPr>
          <a:xfrm rot="7123800">
            <a:off x="6135840" y="4566600"/>
            <a:ext cx="399240" cy="75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000" rIns="45000" tIns="90000" bIns="90000" vert="vert27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Tehnike</a:t>
            </a:r>
            <a:endParaRPr/>
          </a:p>
        </p:txBody>
      </p:sp>
      <p:sp>
        <p:nvSpPr>
          <p:cNvPr id="459" name="CustomShape 3"/>
          <p:cNvSpPr/>
          <p:nvPr/>
        </p:nvSpPr>
        <p:spPr>
          <a:xfrm>
            <a:off x="753480" y="4114800"/>
            <a:ext cx="8424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Finansije</a:t>
            </a:r>
            <a:endParaRPr/>
          </a:p>
        </p:txBody>
      </p:sp>
      <p:sp>
        <p:nvSpPr>
          <p:cNvPr id="460" name="CustomShape 4"/>
          <p:cNvSpPr/>
          <p:nvPr/>
        </p:nvSpPr>
        <p:spPr>
          <a:xfrm>
            <a:off x="747360" y="4770000"/>
            <a:ext cx="8391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Robotika</a:t>
            </a:r>
            <a:endParaRPr/>
          </a:p>
        </p:txBody>
      </p:sp>
      <p:sp>
        <p:nvSpPr>
          <p:cNvPr id="461" name="CustomShape 5"/>
          <p:cNvSpPr/>
          <p:nvPr/>
        </p:nvSpPr>
        <p:spPr>
          <a:xfrm>
            <a:off x="744480" y="5196960"/>
            <a:ext cx="15051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Igre zabava sport</a:t>
            </a:r>
            <a:endParaRPr/>
          </a:p>
        </p:txBody>
      </p:sp>
      <p:sp>
        <p:nvSpPr>
          <p:cNvPr id="462" name="CustomShape 6"/>
          <p:cNvSpPr/>
          <p:nvPr/>
        </p:nvSpPr>
        <p:spPr>
          <a:xfrm>
            <a:off x="741960" y="5623560"/>
            <a:ext cx="8589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Medicina</a:t>
            </a:r>
            <a:endParaRPr/>
          </a:p>
        </p:txBody>
      </p:sp>
      <p:sp>
        <p:nvSpPr>
          <p:cNvPr id="463" name="CustomShape 7"/>
          <p:cNvSpPr/>
          <p:nvPr/>
        </p:nvSpPr>
        <p:spPr>
          <a:xfrm>
            <a:off x="764640" y="6050160"/>
            <a:ext cx="532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WEB</a:t>
            </a:r>
            <a:endParaRPr/>
          </a:p>
        </p:txBody>
      </p:sp>
      <p:sp>
        <p:nvSpPr>
          <p:cNvPr id="464" name="CustomShape 8"/>
          <p:cNvSpPr/>
          <p:nvPr/>
        </p:nvSpPr>
        <p:spPr>
          <a:xfrm>
            <a:off x="735120" y="6477120"/>
            <a:ext cx="20188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Poljoprivreda i industrija</a:t>
            </a:r>
            <a:endParaRPr/>
          </a:p>
        </p:txBody>
      </p:sp>
      <p:sp>
        <p:nvSpPr>
          <p:cNvPr id="465" name="CustomShape 9"/>
          <p:cNvSpPr/>
          <p:nvPr/>
        </p:nvSpPr>
        <p:spPr>
          <a:xfrm rot="1873800">
            <a:off x="342000" y="3043800"/>
            <a:ext cx="6487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Vrste</a:t>
            </a:r>
            <a:endParaRPr/>
          </a:p>
        </p:txBody>
      </p:sp>
      <p:sp>
        <p:nvSpPr>
          <p:cNvPr id="466" name="CustomShape 10"/>
          <p:cNvSpPr/>
          <p:nvPr/>
        </p:nvSpPr>
        <p:spPr>
          <a:xfrm>
            <a:off x="815040" y="1676520"/>
            <a:ext cx="9338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Planiranje</a:t>
            </a:r>
            <a:endParaRPr/>
          </a:p>
        </p:txBody>
      </p:sp>
      <p:sp>
        <p:nvSpPr>
          <p:cNvPr id="467" name="CustomShape 11"/>
          <p:cNvSpPr/>
          <p:nvPr/>
        </p:nvSpPr>
        <p:spPr>
          <a:xfrm>
            <a:off x="830160" y="1905120"/>
            <a:ext cx="10767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Odlučivanje</a:t>
            </a:r>
            <a:endParaRPr/>
          </a:p>
        </p:txBody>
      </p:sp>
      <p:sp>
        <p:nvSpPr>
          <p:cNvPr id="468" name="CustomShape 12"/>
          <p:cNvSpPr/>
          <p:nvPr/>
        </p:nvSpPr>
        <p:spPr>
          <a:xfrm>
            <a:off x="789480" y="2133720"/>
            <a:ext cx="17946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Prepoznavanje oblika</a:t>
            </a:r>
            <a:endParaRPr/>
          </a:p>
        </p:txBody>
      </p:sp>
      <p:sp>
        <p:nvSpPr>
          <p:cNvPr id="469" name="CustomShape 13"/>
          <p:cNvSpPr/>
          <p:nvPr/>
        </p:nvSpPr>
        <p:spPr>
          <a:xfrm>
            <a:off x="846360" y="2390040"/>
            <a:ext cx="9093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Predikcija</a:t>
            </a:r>
            <a:endParaRPr/>
          </a:p>
        </p:txBody>
      </p:sp>
      <p:sp>
        <p:nvSpPr>
          <p:cNvPr id="470" name="CustomShape 14"/>
          <p:cNvSpPr/>
          <p:nvPr/>
        </p:nvSpPr>
        <p:spPr>
          <a:xfrm>
            <a:off x="826920" y="2666880"/>
            <a:ext cx="11196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Dijagnostika</a:t>
            </a:r>
            <a:endParaRPr/>
          </a:p>
        </p:txBody>
      </p:sp>
      <p:sp>
        <p:nvSpPr>
          <p:cNvPr id="471" name="CustomShape 15"/>
          <p:cNvSpPr/>
          <p:nvPr/>
        </p:nvSpPr>
        <p:spPr>
          <a:xfrm>
            <a:off x="3199320" y="3352680"/>
            <a:ext cx="103572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PROSTOR</a:t>
            </a:r>
            <a:endParaRPr/>
          </a:p>
        </p:txBody>
      </p:sp>
      <p:sp>
        <p:nvSpPr>
          <p:cNvPr id="472" name="CustomShape 16"/>
          <p:cNvSpPr/>
          <p:nvPr/>
        </p:nvSpPr>
        <p:spPr>
          <a:xfrm rot="2275200">
            <a:off x="2589840" y="2865240"/>
            <a:ext cx="74628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Stanje</a:t>
            </a:r>
            <a:endParaRPr/>
          </a:p>
        </p:txBody>
      </p:sp>
      <p:sp>
        <p:nvSpPr>
          <p:cNvPr id="473" name="CustomShape 17"/>
          <p:cNvSpPr/>
          <p:nvPr/>
        </p:nvSpPr>
        <p:spPr>
          <a:xfrm rot="2701800">
            <a:off x="3040920" y="2604240"/>
            <a:ext cx="156924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Promena stanja</a:t>
            </a:r>
            <a:endParaRPr/>
          </a:p>
        </p:txBody>
      </p:sp>
      <p:sp>
        <p:nvSpPr>
          <p:cNvPr id="474" name="CustomShape 18"/>
          <p:cNvSpPr/>
          <p:nvPr/>
        </p:nvSpPr>
        <p:spPr>
          <a:xfrm>
            <a:off x="2531880" y="1125720"/>
            <a:ext cx="142452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Više dimenziono</a:t>
            </a:r>
            <a:endParaRPr/>
          </a:p>
        </p:txBody>
      </p:sp>
      <p:sp>
        <p:nvSpPr>
          <p:cNvPr id="475" name="CustomShape 19"/>
          <p:cNvSpPr/>
          <p:nvPr/>
        </p:nvSpPr>
        <p:spPr>
          <a:xfrm>
            <a:off x="2508120" y="1475640"/>
            <a:ext cx="25138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Određeno a češće neodređeno</a:t>
            </a:r>
            <a:endParaRPr/>
          </a:p>
        </p:txBody>
      </p:sp>
      <p:sp>
        <p:nvSpPr>
          <p:cNvPr id="476" name="CustomShape 20"/>
          <p:cNvSpPr/>
          <p:nvPr/>
        </p:nvSpPr>
        <p:spPr>
          <a:xfrm>
            <a:off x="2533680" y="1859760"/>
            <a:ext cx="20232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Diskretno ili kontinualno</a:t>
            </a:r>
            <a:endParaRPr/>
          </a:p>
        </p:txBody>
      </p:sp>
      <p:sp>
        <p:nvSpPr>
          <p:cNvPr id="477" name="CustomShape 21"/>
          <p:cNvSpPr/>
          <p:nvPr/>
        </p:nvSpPr>
        <p:spPr>
          <a:xfrm>
            <a:off x="4999680" y="4264200"/>
            <a:ext cx="308700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RAČUNARSKA INTELIGENCIJA</a:t>
            </a:r>
            <a:endParaRPr/>
          </a:p>
        </p:txBody>
      </p:sp>
      <p:sp>
        <p:nvSpPr>
          <p:cNvPr id="478" name="CustomShape 22"/>
          <p:cNvSpPr/>
          <p:nvPr/>
        </p:nvSpPr>
        <p:spPr>
          <a:xfrm rot="19837800">
            <a:off x="215280" y="3834360"/>
            <a:ext cx="87264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Domeni</a:t>
            </a:r>
            <a:endParaRPr/>
          </a:p>
        </p:txBody>
      </p:sp>
      <p:sp>
        <p:nvSpPr>
          <p:cNvPr id="479" name="CustomShape 23"/>
          <p:cNvSpPr/>
          <p:nvPr/>
        </p:nvSpPr>
        <p:spPr>
          <a:xfrm>
            <a:off x="6734880" y="6095880"/>
            <a:ext cx="18280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Neuralno računarstvo</a:t>
            </a:r>
            <a:endParaRPr/>
          </a:p>
        </p:txBody>
      </p:sp>
      <p:sp>
        <p:nvSpPr>
          <p:cNvPr id="480" name="CustomShape 24"/>
          <p:cNvSpPr/>
          <p:nvPr/>
        </p:nvSpPr>
        <p:spPr>
          <a:xfrm>
            <a:off x="6772680" y="5867280"/>
            <a:ext cx="10616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Fazi sistemi</a:t>
            </a:r>
            <a:endParaRPr/>
          </a:p>
        </p:txBody>
      </p:sp>
      <p:sp>
        <p:nvSpPr>
          <p:cNvPr id="481" name="CustomShape 25"/>
          <p:cNvSpPr/>
          <p:nvPr/>
        </p:nvSpPr>
        <p:spPr>
          <a:xfrm>
            <a:off x="6852240" y="4724280"/>
            <a:ext cx="825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Pretrage</a:t>
            </a:r>
            <a:endParaRPr/>
          </a:p>
        </p:txBody>
      </p:sp>
      <p:sp>
        <p:nvSpPr>
          <p:cNvPr id="482" name="CustomShape 26"/>
          <p:cNvSpPr/>
          <p:nvPr/>
        </p:nvSpPr>
        <p:spPr>
          <a:xfrm>
            <a:off x="6824880" y="5029200"/>
            <a:ext cx="1500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Simboličke logike</a:t>
            </a:r>
            <a:endParaRPr/>
          </a:p>
        </p:txBody>
      </p:sp>
      <p:sp>
        <p:nvSpPr>
          <p:cNvPr id="483" name="Line 27"/>
          <p:cNvSpPr/>
          <p:nvPr/>
        </p:nvSpPr>
        <p:spPr>
          <a:xfrm>
            <a:off x="2333520" y="3506400"/>
            <a:ext cx="866880" cy="180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4" name="Line 28"/>
          <p:cNvSpPr/>
          <p:nvPr/>
        </p:nvSpPr>
        <p:spPr>
          <a:xfrm>
            <a:off x="947880" y="3368880"/>
            <a:ext cx="271080" cy="13752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5" name="Line 29"/>
          <p:cNvSpPr/>
          <p:nvPr/>
        </p:nvSpPr>
        <p:spPr>
          <a:xfrm flipV="1">
            <a:off x="1002600" y="3506400"/>
            <a:ext cx="216360" cy="28512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6" name="Line 30"/>
          <p:cNvSpPr/>
          <p:nvPr/>
        </p:nvSpPr>
        <p:spPr>
          <a:xfrm flipH="1">
            <a:off x="532440" y="4191480"/>
            <a:ext cx="1440" cy="243864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7" name="Line 31"/>
          <p:cNvSpPr/>
          <p:nvPr/>
        </p:nvSpPr>
        <p:spPr>
          <a:xfrm flipV="1">
            <a:off x="745920" y="1828800"/>
            <a:ext cx="15840" cy="123732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8" name="Line 32"/>
          <p:cNvSpPr/>
          <p:nvPr/>
        </p:nvSpPr>
        <p:spPr>
          <a:xfrm>
            <a:off x="2514600" y="1173960"/>
            <a:ext cx="0" cy="164520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9" name="Line 33"/>
          <p:cNvSpPr/>
          <p:nvPr/>
        </p:nvSpPr>
        <p:spPr>
          <a:xfrm>
            <a:off x="5867280" y="4572000"/>
            <a:ext cx="136800" cy="19008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0" name="Line 34"/>
          <p:cNvSpPr/>
          <p:nvPr/>
        </p:nvSpPr>
        <p:spPr>
          <a:xfrm flipH="1">
            <a:off x="6629400" y="5410080"/>
            <a:ext cx="5040" cy="99144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1" name="Line 35"/>
          <p:cNvSpPr/>
          <p:nvPr/>
        </p:nvSpPr>
        <p:spPr>
          <a:xfrm>
            <a:off x="4234320" y="3506400"/>
            <a:ext cx="718560" cy="76068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2" name="CustomShape 36"/>
          <p:cNvSpPr/>
          <p:nvPr/>
        </p:nvSpPr>
        <p:spPr>
          <a:xfrm>
            <a:off x="6722280" y="6324480"/>
            <a:ext cx="21848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Sistemi bazirani na znanju</a:t>
            </a:r>
            <a:endParaRPr/>
          </a:p>
        </p:txBody>
      </p:sp>
      <p:sp>
        <p:nvSpPr>
          <p:cNvPr id="493" name="CustomShape 37"/>
          <p:cNvSpPr/>
          <p:nvPr/>
        </p:nvSpPr>
        <p:spPr>
          <a:xfrm>
            <a:off x="3792960" y="2209680"/>
            <a:ext cx="13770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Deterministička</a:t>
            </a:r>
            <a:endParaRPr/>
          </a:p>
        </p:txBody>
      </p:sp>
      <p:sp>
        <p:nvSpPr>
          <p:cNvPr id="494" name="CustomShape 38"/>
          <p:cNvSpPr/>
          <p:nvPr/>
        </p:nvSpPr>
        <p:spPr>
          <a:xfrm>
            <a:off x="4036320" y="2514600"/>
            <a:ext cx="10602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Stohastička</a:t>
            </a:r>
            <a:endParaRPr/>
          </a:p>
        </p:txBody>
      </p:sp>
      <p:sp>
        <p:nvSpPr>
          <p:cNvPr id="495" name="CustomShape 39"/>
          <p:cNvSpPr/>
          <p:nvPr/>
        </p:nvSpPr>
        <p:spPr>
          <a:xfrm>
            <a:off x="6815160" y="5334120"/>
            <a:ext cx="15796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Genetski algoritmi</a:t>
            </a:r>
            <a:endParaRPr/>
          </a:p>
        </p:txBody>
      </p:sp>
    </p:spTree>
  </p:cSld>
  <p:timing>
    <p:tnLst>
      <p:par>
        <p:cTn id="111" dur="indefinite" restart="never" nodeType="tmRoot">
          <p:childTnLst>
            <p:seq>
              <p:cTn id="112" dur="indefinite" nodeType="mainSeq">
                <p:childTnLst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8" presetSubtype="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upRight)" transition="out">
                                      <p:cBhvr additive="repl">
                                        <p:cTn id="117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nodeType="click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Left)" transition="in">
                                      <p:cBhvr additive="repl">
                                        <p:cTn id="122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clickEffect" fill="hold" presetClass="entr" presetID="18" presetSubtype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upLeft)" transition="out">
                                      <p:cBhvr additive="repl">
                                        <p:cTn id="127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nodeType="click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Left)" transition="in">
                                      <p:cBhvr additive="repl">
                                        <p:cTn id="132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nodeType="clickEffect" fill="hold" presetClass="entr" presetID="18" presetSubtype="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upRight)" transition="out">
                                      <p:cBhvr additive="repl">
                                        <p:cTn id="137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nodeType="clickEffect" fill="hold" presetClass="entr" presetID="18" presetSubtype="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upRight)" transition="out">
                                      <p:cBhvr additive="repl">
                                        <p:cTn id="142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nodeType="clickEffect" fill="hold" presetClass="entr" presetID="18" presetSubtype="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upRight)" transition="out">
                                      <p:cBhvr additive="repl">
                                        <p:cTn id="147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152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157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nodeType="clickEffect" fill="hold" presetClass="entr" presetID="18" presetSubtype="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upRight)" transition="out">
                                      <p:cBhvr additive="repl">
                                        <p:cTn id="162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nodeType="click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Left)" transition="in">
                                      <p:cBhvr additive="repl">
                                        <p:cTn id="167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nodeType="click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Left)" transition="in">
                                      <p:cBhvr additive="repl">
                                        <p:cTn id="172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nodeType="clickEffect" fill="hold" presetClass="entr" presetID="18" presetSubtype="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upRight)" transition="out">
                                      <p:cBhvr additive="repl">
                                        <p:cTn id="177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nodeType="clickEffect" fill="hold" presetClass="entr" presetID="18" presetSubtype="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upRight)" transition="out">
                                      <p:cBhvr additive="repl">
                                        <p:cTn id="182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nodeType="clickEffect" fill="hold" presetClass="entr" presetID="18" presetSubtype="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upRight)" transition="out">
                                      <p:cBhvr additive="repl">
                                        <p:cTn id="187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nodeType="clickEffect" fill="hold" presetClass="entr" presetID="18" presetSubtype="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upRight)" transition="out">
                                      <p:cBhvr additive="repl">
                                        <p:cTn id="192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nodeType="clickEffect" fill="hold" presetClass="entr" presetID="18" presetSubtype="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upRight)" transition="out">
                                      <p:cBhvr additive="repl">
                                        <p:cTn id="197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nodeType="clickEffect" fill="hold" presetClass="entr" presetID="18" presetSubtype="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upRight)" transition="out">
                                      <p:cBhvr additive="repl">
                                        <p:cTn id="202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nodeType="clickEffect" fill="hold" presetClass="entr" presetID="18" presetSubtype="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upRight)" transition="out">
                                      <p:cBhvr additive="repl">
                                        <p:cTn id="207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212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nodeType="clickEffect" fill="hold" presetClass="entr" presetID="18" presetSubtype="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upRight)" transition="out">
                                      <p:cBhvr additive="repl">
                                        <p:cTn id="217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nodeType="clickEffect" fill="hold" presetClass="entr" presetID="18" presetSubtype="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upRight)" transition="out">
                                      <p:cBhvr additive="repl">
                                        <p:cTn id="222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nodeType="clickEffect" fill="hold" presetClass="entr" presetID="18" presetSubtype="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upRight)" transition="out">
                                      <p:cBhvr additive="repl">
                                        <p:cTn id="227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232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237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nodeType="clickEffect" fill="hold" presetClass="entr" presetID="18" presetSubtype="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upRight)" transition="out">
                                      <p:cBhvr additive="repl">
                                        <p:cTn id="242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247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252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257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262" dur="500" fill="hold"/>
                                        <p:tgtEl>
                                          <p:spTgt spid="477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263" dur="500" fill="hold"/>
                                        <p:tgtEl>
                                          <p:spTgt spid="477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64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nodeType="click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Left)" transition="in">
                                      <p:cBhvr additive="repl">
                                        <p:cTn id="269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nodeType="clickEffect" fill="hold" presetClass="entr" presetID="18" presetSubtype="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upRight)" transition="out">
                                      <p:cBhvr additive="repl">
                                        <p:cTn id="274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nodeType="click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Left)" transition="in">
                                      <p:cBhvr additive="repl">
                                        <p:cTn id="279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284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289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294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299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304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309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ustomShape 1"/>
          <p:cNvSpPr/>
          <p:nvPr/>
        </p:nvSpPr>
        <p:spPr>
          <a:xfrm>
            <a:off x="1229400" y="3352680"/>
            <a:ext cx="10936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PROBLEMI</a:t>
            </a:r>
            <a:endParaRPr/>
          </a:p>
        </p:txBody>
      </p:sp>
      <p:sp>
        <p:nvSpPr>
          <p:cNvPr id="497" name="CustomShape 2"/>
          <p:cNvSpPr/>
          <p:nvPr/>
        </p:nvSpPr>
        <p:spPr>
          <a:xfrm>
            <a:off x="698760" y="4114800"/>
            <a:ext cx="9518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Finansije</a:t>
            </a:r>
            <a:endParaRPr/>
          </a:p>
        </p:txBody>
      </p:sp>
      <p:sp>
        <p:nvSpPr>
          <p:cNvPr id="498" name="CustomShape 3"/>
          <p:cNvSpPr/>
          <p:nvPr/>
        </p:nvSpPr>
        <p:spPr>
          <a:xfrm>
            <a:off x="747360" y="4770000"/>
            <a:ext cx="8391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Robotika</a:t>
            </a:r>
            <a:endParaRPr/>
          </a:p>
        </p:txBody>
      </p:sp>
      <p:sp>
        <p:nvSpPr>
          <p:cNvPr id="499" name="CustomShape 4"/>
          <p:cNvSpPr/>
          <p:nvPr/>
        </p:nvSpPr>
        <p:spPr>
          <a:xfrm>
            <a:off x="744480" y="5196960"/>
            <a:ext cx="15051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Igre zabava sport</a:t>
            </a:r>
            <a:endParaRPr/>
          </a:p>
        </p:txBody>
      </p:sp>
      <p:sp>
        <p:nvSpPr>
          <p:cNvPr id="500" name="CustomShape 5"/>
          <p:cNvSpPr/>
          <p:nvPr/>
        </p:nvSpPr>
        <p:spPr>
          <a:xfrm>
            <a:off x="741960" y="5623560"/>
            <a:ext cx="8589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Medicina</a:t>
            </a:r>
            <a:endParaRPr/>
          </a:p>
        </p:txBody>
      </p:sp>
      <p:sp>
        <p:nvSpPr>
          <p:cNvPr id="501" name="CustomShape 6"/>
          <p:cNvSpPr/>
          <p:nvPr/>
        </p:nvSpPr>
        <p:spPr>
          <a:xfrm>
            <a:off x="764640" y="6050160"/>
            <a:ext cx="532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WEB</a:t>
            </a:r>
            <a:endParaRPr/>
          </a:p>
        </p:txBody>
      </p:sp>
      <p:sp>
        <p:nvSpPr>
          <p:cNvPr id="502" name="CustomShape 7"/>
          <p:cNvSpPr/>
          <p:nvPr/>
        </p:nvSpPr>
        <p:spPr>
          <a:xfrm>
            <a:off x="735120" y="6477120"/>
            <a:ext cx="20188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Poljoprivreda i industrija</a:t>
            </a:r>
            <a:endParaRPr/>
          </a:p>
        </p:txBody>
      </p:sp>
      <p:sp>
        <p:nvSpPr>
          <p:cNvPr id="503" name="CustomShape 8"/>
          <p:cNvSpPr/>
          <p:nvPr/>
        </p:nvSpPr>
        <p:spPr>
          <a:xfrm rot="1873800">
            <a:off x="342000" y="3043800"/>
            <a:ext cx="6487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Vrste</a:t>
            </a:r>
            <a:endParaRPr/>
          </a:p>
        </p:txBody>
      </p:sp>
      <p:sp>
        <p:nvSpPr>
          <p:cNvPr id="504" name="CustomShape 9"/>
          <p:cNvSpPr/>
          <p:nvPr/>
        </p:nvSpPr>
        <p:spPr>
          <a:xfrm>
            <a:off x="815040" y="1676520"/>
            <a:ext cx="9338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Planiranje</a:t>
            </a:r>
            <a:endParaRPr/>
          </a:p>
        </p:txBody>
      </p:sp>
      <p:sp>
        <p:nvSpPr>
          <p:cNvPr id="505" name="CustomShape 10"/>
          <p:cNvSpPr/>
          <p:nvPr/>
        </p:nvSpPr>
        <p:spPr>
          <a:xfrm>
            <a:off x="830160" y="1905120"/>
            <a:ext cx="10767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Odlučivanje</a:t>
            </a:r>
            <a:endParaRPr/>
          </a:p>
        </p:txBody>
      </p:sp>
      <p:sp>
        <p:nvSpPr>
          <p:cNvPr id="506" name="CustomShape 11"/>
          <p:cNvSpPr/>
          <p:nvPr/>
        </p:nvSpPr>
        <p:spPr>
          <a:xfrm>
            <a:off x="789480" y="2133720"/>
            <a:ext cx="17946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Prepoznavanje oblika</a:t>
            </a:r>
            <a:endParaRPr/>
          </a:p>
        </p:txBody>
      </p:sp>
      <p:sp>
        <p:nvSpPr>
          <p:cNvPr id="507" name="CustomShape 12"/>
          <p:cNvSpPr/>
          <p:nvPr/>
        </p:nvSpPr>
        <p:spPr>
          <a:xfrm>
            <a:off x="846360" y="2390040"/>
            <a:ext cx="9093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Predikcija</a:t>
            </a:r>
            <a:endParaRPr/>
          </a:p>
        </p:txBody>
      </p:sp>
      <p:sp>
        <p:nvSpPr>
          <p:cNvPr id="508" name="CustomShape 13"/>
          <p:cNvSpPr/>
          <p:nvPr/>
        </p:nvSpPr>
        <p:spPr>
          <a:xfrm>
            <a:off x="826920" y="2666880"/>
            <a:ext cx="11196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Dijagnostika</a:t>
            </a:r>
            <a:endParaRPr/>
          </a:p>
        </p:txBody>
      </p:sp>
      <p:sp>
        <p:nvSpPr>
          <p:cNvPr id="509" name="CustomShape 14"/>
          <p:cNvSpPr/>
          <p:nvPr/>
        </p:nvSpPr>
        <p:spPr>
          <a:xfrm>
            <a:off x="3199320" y="3352680"/>
            <a:ext cx="103572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PROSTOR</a:t>
            </a:r>
            <a:endParaRPr/>
          </a:p>
        </p:txBody>
      </p:sp>
      <p:sp>
        <p:nvSpPr>
          <p:cNvPr id="510" name="CustomShape 15"/>
          <p:cNvSpPr/>
          <p:nvPr/>
        </p:nvSpPr>
        <p:spPr>
          <a:xfrm rot="19837800">
            <a:off x="215280" y="3834360"/>
            <a:ext cx="87264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Domeni</a:t>
            </a:r>
            <a:endParaRPr/>
          </a:p>
        </p:txBody>
      </p:sp>
      <p:sp>
        <p:nvSpPr>
          <p:cNvPr id="511" name="Line 16"/>
          <p:cNvSpPr/>
          <p:nvPr/>
        </p:nvSpPr>
        <p:spPr>
          <a:xfrm>
            <a:off x="2333520" y="3506400"/>
            <a:ext cx="866880" cy="180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Line 17"/>
          <p:cNvSpPr/>
          <p:nvPr/>
        </p:nvSpPr>
        <p:spPr>
          <a:xfrm>
            <a:off x="947880" y="3368880"/>
            <a:ext cx="271080" cy="13752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Line 18"/>
          <p:cNvSpPr/>
          <p:nvPr/>
        </p:nvSpPr>
        <p:spPr>
          <a:xfrm flipV="1">
            <a:off x="1002600" y="3506400"/>
            <a:ext cx="216360" cy="28512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4" name="Line 19"/>
          <p:cNvSpPr/>
          <p:nvPr/>
        </p:nvSpPr>
        <p:spPr>
          <a:xfrm flipH="1">
            <a:off x="532440" y="4191480"/>
            <a:ext cx="1440" cy="243864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5" name="Line 20"/>
          <p:cNvSpPr/>
          <p:nvPr/>
        </p:nvSpPr>
        <p:spPr>
          <a:xfrm flipV="1">
            <a:off x="745920" y="1828800"/>
            <a:ext cx="15840" cy="123732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6" name="Line 21"/>
          <p:cNvSpPr/>
          <p:nvPr/>
        </p:nvSpPr>
        <p:spPr>
          <a:xfrm>
            <a:off x="5867280" y="4572000"/>
            <a:ext cx="248400" cy="25128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7" name="Line 22"/>
          <p:cNvSpPr/>
          <p:nvPr/>
        </p:nvSpPr>
        <p:spPr>
          <a:xfrm flipH="1">
            <a:off x="6629400" y="5410080"/>
            <a:ext cx="5040" cy="99144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8" name="Line 23"/>
          <p:cNvSpPr/>
          <p:nvPr/>
        </p:nvSpPr>
        <p:spPr>
          <a:xfrm>
            <a:off x="4234320" y="3506400"/>
            <a:ext cx="718560" cy="76068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9" name="CustomShape 24"/>
          <p:cNvSpPr/>
          <p:nvPr/>
        </p:nvSpPr>
        <p:spPr>
          <a:xfrm>
            <a:off x="1798920" y="3733920"/>
            <a:ext cx="1317600" cy="118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investicije, </a:t>
            </a:r>
            <a:endParaRPr/>
          </a:p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trgovina,</a:t>
            </a:r>
            <a:endParaRPr/>
          </a:p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nabavka,</a:t>
            </a:r>
            <a:endParaRPr/>
          </a:p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krediti</a:t>
            </a:r>
            <a:endParaRPr/>
          </a:p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osiguranja</a:t>
            </a:r>
            <a:endParaRPr/>
          </a:p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preporučivanje</a:t>
            </a:r>
            <a:endParaRPr/>
          </a:p>
        </p:txBody>
      </p:sp>
      <p:sp>
        <p:nvSpPr>
          <p:cNvPr id="520" name="CustomShape 25"/>
          <p:cNvSpPr/>
          <p:nvPr/>
        </p:nvSpPr>
        <p:spPr>
          <a:xfrm rot="2275200">
            <a:off x="2589840" y="2865240"/>
            <a:ext cx="74628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Stanje</a:t>
            </a:r>
            <a:endParaRPr/>
          </a:p>
        </p:txBody>
      </p:sp>
      <p:sp>
        <p:nvSpPr>
          <p:cNvPr id="521" name="CustomShape 26"/>
          <p:cNvSpPr/>
          <p:nvPr/>
        </p:nvSpPr>
        <p:spPr>
          <a:xfrm rot="2701800">
            <a:off x="3040920" y="2604240"/>
            <a:ext cx="156924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Promena stanja</a:t>
            </a:r>
            <a:endParaRPr/>
          </a:p>
        </p:txBody>
      </p:sp>
      <p:sp>
        <p:nvSpPr>
          <p:cNvPr id="522" name="CustomShape 27"/>
          <p:cNvSpPr/>
          <p:nvPr/>
        </p:nvSpPr>
        <p:spPr>
          <a:xfrm>
            <a:off x="2531880" y="1125720"/>
            <a:ext cx="142452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Više dimenziono</a:t>
            </a:r>
            <a:endParaRPr/>
          </a:p>
        </p:txBody>
      </p:sp>
      <p:sp>
        <p:nvSpPr>
          <p:cNvPr id="523" name="CustomShape 28"/>
          <p:cNvSpPr/>
          <p:nvPr/>
        </p:nvSpPr>
        <p:spPr>
          <a:xfrm>
            <a:off x="2508120" y="1475640"/>
            <a:ext cx="25138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Određeno a češće neodređeno</a:t>
            </a:r>
            <a:endParaRPr/>
          </a:p>
        </p:txBody>
      </p:sp>
      <p:sp>
        <p:nvSpPr>
          <p:cNvPr id="524" name="CustomShape 29"/>
          <p:cNvSpPr/>
          <p:nvPr/>
        </p:nvSpPr>
        <p:spPr>
          <a:xfrm>
            <a:off x="2533680" y="1859760"/>
            <a:ext cx="20232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Diskretno ili kontinualno</a:t>
            </a:r>
            <a:endParaRPr/>
          </a:p>
        </p:txBody>
      </p:sp>
      <p:sp>
        <p:nvSpPr>
          <p:cNvPr id="525" name="Line 30"/>
          <p:cNvSpPr/>
          <p:nvPr/>
        </p:nvSpPr>
        <p:spPr>
          <a:xfrm>
            <a:off x="2514600" y="1173960"/>
            <a:ext cx="0" cy="164520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6" name="CustomShape 31"/>
          <p:cNvSpPr/>
          <p:nvPr/>
        </p:nvSpPr>
        <p:spPr>
          <a:xfrm>
            <a:off x="3792960" y="2209680"/>
            <a:ext cx="13770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Deterministička</a:t>
            </a:r>
            <a:endParaRPr/>
          </a:p>
        </p:txBody>
      </p:sp>
      <p:sp>
        <p:nvSpPr>
          <p:cNvPr id="527" name="CustomShape 32"/>
          <p:cNvSpPr/>
          <p:nvPr/>
        </p:nvSpPr>
        <p:spPr>
          <a:xfrm>
            <a:off x="4036320" y="2514600"/>
            <a:ext cx="10602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Stohastička</a:t>
            </a:r>
            <a:endParaRPr/>
          </a:p>
        </p:txBody>
      </p:sp>
      <p:sp>
        <p:nvSpPr>
          <p:cNvPr id="528" name="CustomShape 33"/>
          <p:cNvSpPr/>
          <p:nvPr/>
        </p:nvSpPr>
        <p:spPr>
          <a:xfrm>
            <a:off x="6734880" y="6095880"/>
            <a:ext cx="18280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Neuralno računarstvo</a:t>
            </a:r>
            <a:endParaRPr/>
          </a:p>
        </p:txBody>
      </p:sp>
      <p:sp>
        <p:nvSpPr>
          <p:cNvPr id="529" name="CustomShape 34"/>
          <p:cNvSpPr/>
          <p:nvPr/>
        </p:nvSpPr>
        <p:spPr>
          <a:xfrm>
            <a:off x="6772680" y="5867280"/>
            <a:ext cx="10616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Fazi sistemi</a:t>
            </a:r>
            <a:endParaRPr/>
          </a:p>
        </p:txBody>
      </p:sp>
      <p:sp>
        <p:nvSpPr>
          <p:cNvPr id="530" name="CustomShape 35"/>
          <p:cNvSpPr/>
          <p:nvPr/>
        </p:nvSpPr>
        <p:spPr>
          <a:xfrm>
            <a:off x="6852240" y="4724280"/>
            <a:ext cx="825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Pretrage</a:t>
            </a:r>
            <a:endParaRPr/>
          </a:p>
        </p:txBody>
      </p:sp>
      <p:sp>
        <p:nvSpPr>
          <p:cNvPr id="531" name="CustomShape 36"/>
          <p:cNvSpPr/>
          <p:nvPr/>
        </p:nvSpPr>
        <p:spPr>
          <a:xfrm>
            <a:off x="6824880" y="5029200"/>
            <a:ext cx="1500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Simboličke logike</a:t>
            </a:r>
            <a:endParaRPr/>
          </a:p>
        </p:txBody>
      </p:sp>
      <p:sp>
        <p:nvSpPr>
          <p:cNvPr id="532" name="CustomShape 37"/>
          <p:cNvSpPr/>
          <p:nvPr/>
        </p:nvSpPr>
        <p:spPr>
          <a:xfrm>
            <a:off x="6722280" y="6324480"/>
            <a:ext cx="21848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Sistemi bazirani na znanju</a:t>
            </a:r>
            <a:endParaRPr/>
          </a:p>
        </p:txBody>
      </p:sp>
      <p:sp>
        <p:nvSpPr>
          <p:cNvPr id="533" name="CustomShape 38"/>
          <p:cNvSpPr/>
          <p:nvPr/>
        </p:nvSpPr>
        <p:spPr>
          <a:xfrm>
            <a:off x="6815160" y="5334120"/>
            <a:ext cx="15796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Genetski algoritmi</a:t>
            </a:r>
            <a:endParaRPr/>
          </a:p>
        </p:txBody>
      </p:sp>
      <p:sp>
        <p:nvSpPr>
          <p:cNvPr id="534" name="CustomShape 39"/>
          <p:cNvSpPr/>
          <p:nvPr/>
        </p:nvSpPr>
        <p:spPr>
          <a:xfrm rot="7123800">
            <a:off x="6135840" y="4566600"/>
            <a:ext cx="399240" cy="75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000" rIns="45000" tIns="90000" bIns="90000" vert="vert27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Tehnike</a:t>
            </a:r>
            <a:endParaRPr/>
          </a:p>
        </p:txBody>
      </p:sp>
      <p:sp>
        <p:nvSpPr>
          <p:cNvPr id="535" name="CustomShape 40"/>
          <p:cNvSpPr/>
          <p:nvPr/>
        </p:nvSpPr>
        <p:spPr>
          <a:xfrm>
            <a:off x="4999680" y="4264200"/>
            <a:ext cx="308700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RAČUNARSKA INTELIGENCIJA</a:t>
            </a:r>
            <a:endParaRPr/>
          </a:p>
        </p:txBody>
      </p:sp>
    </p:spTree>
  </p:cSld>
  <p:timing>
    <p:tnLst>
      <p:par>
        <p:cTn id="310" dur="indefinite" restart="never" nodeType="tmRoot">
          <p:childTnLst>
            <p:seq>
              <p:cTn id="311" dur="indefinite" nodeType="mainSeq">
                <p:childTnLst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316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321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326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331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336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341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346" dur="500" fill="hold"/>
                                        <p:tgtEl>
                                          <p:spTgt spid="535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347" dur="500" fill="hold"/>
                                        <p:tgtEl>
                                          <p:spTgt spid="535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48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nodeType="clickEffect" fill="hold" presetClass="entr" presetID="18" presetSubtype="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upRight)" transition="out">
                                      <p:cBhvr additive="repl">
                                        <p:cTn id="353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CustomShape 1"/>
          <p:cNvSpPr/>
          <p:nvPr/>
        </p:nvSpPr>
        <p:spPr>
          <a:xfrm>
            <a:off x="1229400" y="3352680"/>
            <a:ext cx="10936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PROBLEMI</a:t>
            </a:r>
            <a:endParaRPr/>
          </a:p>
        </p:txBody>
      </p:sp>
      <p:sp>
        <p:nvSpPr>
          <p:cNvPr id="537" name="CustomShape 2"/>
          <p:cNvSpPr/>
          <p:nvPr/>
        </p:nvSpPr>
        <p:spPr>
          <a:xfrm>
            <a:off x="753480" y="4114800"/>
            <a:ext cx="8424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Finansije</a:t>
            </a:r>
            <a:endParaRPr/>
          </a:p>
        </p:txBody>
      </p:sp>
      <p:sp>
        <p:nvSpPr>
          <p:cNvPr id="538" name="CustomShape 3"/>
          <p:cNvSpPr/>
          <p:nvPr/>
        </p:nvSpPr>
        <p:spPr>
          <a:xfrm>
            <a:off x="698040" y="4770000"/>
            <a:ext cx="94572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Robotika</a:t>
            </a:r>
            <a:endParaRPr/>
          </a:p>
        </p:txBody>
      </p:sp>
      <p:sp>
        <p:nvSpPr>
          <p:cNvPr id="539" name="CustomShape 4"/>
          <p:cNvSpPr/>
          <p:nvPr/>
        </p:nvSpPr>
        <p:spPr>
          <a:xfrm>
            <a:off x="744480" y="5196960"/>
            <a:ext cx="15051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Igre zabava sport</a:t>
            </a:r>
            <a:endParaRPr/>
          </a:p>
        </p:txBody>
      </p:sp>
      <p:sp>
        <p:nvSpPr>
          <p:cNvPr id="540" name="CustomShape 5"/>
          <p:cNvSpPr/>
          <p:nvPr/>
        </p:nvSpPr>
        <p:spPr>
          <a:xfrm>
            <a:off x="741960" y="5623560"/>
            <a:ext cx="8589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Medicina</a:t>
            </a:r>
            <a:endParaRPr/>
          </a:p>
        </p:txBody>
      </p:sp>
      <p:sp>
        <p:nvSpPr>
          <p:cNvPr id="541" name="CustomShape 6"/>
          <p:cNvSpPr/>
          <p:nvPr/>
        </p:nvSpPr>
        <p:spPr>
          <a:xfrm>
            <a:off x="764640" y="6050160"/>
            <a:ext cx="532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WEB</a:t>
            </a:r>
            <a:endParaRPr/>
          </a:p>
        </p:txBody>
      </p:sp>
      <p:sp>
        <p:nvSpPr>
          <p:cNvPr id="542" name="CustomShape 7"/>
          <p:cNvSpPr/>
          <p:nvPr/>
        </p:nvSpPr>
        <p:spPr>
          <a:xfrm>
            <a:off x="735120" y="6477120"/>
            <a:ext cx="20188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Poljoprivreda i industrija</a:t>
            </a:r>
            <a:endParaRPr/>
          </a:p>
        </p:txBody>
      </p:sp>
      <p:sp>
        <p:nvSpPr>
          <p:cNvPr id="543" name="CustomShape 8"/>
          <p:cNvSpPr/>
          <p:nvPr/>
        </p:nvSpPr>
        <p:spPr>
          <a:xfrm rot="1873800">
            <a:off x="342000" y="3043800"/>
            <a:ext cx="6487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Vrste</a:t>
            </a:r>
            <a:endParaRPr/>
          </a:p>
        </p:txBody>
      </p:sp>
      <p:sp>
        <p:nvSpPr>
          <p:cNvPr id="544" name="CustomShape 9"/>
          <p:cNvSpPr/>
          <p:nvPr/>
        </p:nvSpPr>
        <p:spPr>
          <a:xfrm>
            <a:off x="815040" y="1676520"/>
            <a:ext cx="9338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Planiranje</a:t>
            </a:r>
            <a:endParaRPr/>
          </a:p>
        </p:txBody>
      </p:sp>
      <p:sp>
        <p:nvSpPr>
          <p:cNvPr id="545" name="CustomShape 10"/>
          <p:cNvSpPr/>
          <p:nvPr/>
        </p:nvSpPr>
        <p:spPr>
          <a:xfrm>
            <a:off x="830160" y="1905120"/>
            <a:ext cx="10767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Odlučivanje</a:t>
            </a:r>
            <a:endParaRPr/>
          </a:p>
        </p:txBody>
      </p:sp>
      <p:sp>
        <p:nvSpPr>
          <p:cNvPr id="546" name="CustomShape 11"/>
          <p:cNvSpPr/>
          <p:nvPr/>
        </p:nvSpPr>
        <p:spPr>
          <a:xfrm>
            <a:off x="789480" y="2133720"/>
            <a:ext cx="17946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Prepoznavanje oblika</a:t>
            </a:r>
            <a:endParaRPr/>
          </a:p>
        </p:txBody>
      </p:sp>
      <p:sp>
        <p:nvSpPr>
          <p:cNvPr id="547" name="CustomShape 12"/>
          <p:cNvSpPr/>
          <p:nvPr/>
        </p:nvSpPr>
        <p:spPr>
          <a:xfrm>
            <a:off x="846360" y="2390040"/>
            <a:ext cx="9093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Predikcija</a:t>
            </a:r>
            <a:endParaRPr/>
          </a:p>
        </p:txBody>
      </p:sp>
      <p:sp>
        <p:nvSpPr>
          <p:cNvPr id="548" name="CustomShape 13"/>
          <p:cNvSpPr/>
          <p:nvPr/>
        </p:nvSpPr>
        <p:spPr>
          <a:xfrm>
            <a:off x="826920" y="2666880"/>
            <a:ext cx="11196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Dijagnostika</a:t>
            </a:r>
            <a:endParaRPr/>
          </a:p>
        </p:txBody>
      </p:sp>
      <p:sp>
        <p:nvSpPr>
          <p:cNvPr id="549" name="CustomShape 14"/>
          <p:cNvSpPr/>
          <p:nvPr/>
        </p:nvSpPr>
        <p:spPr>
          <a:xfrm>
            <a:off x="3199320" y="3352680"/>
            <a:ext cx="103572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PROSTOR</a:t>
            </a:r>
            <a:endParaRPr/>
          </a:p>
        </p:txBody>
      </p:sp>
      <p:sp>
        <p:nvSpPr>
          <p:cNvPr id="550" name="CustomShape 15"/>
          <p:cNvSpPr/>
          <p:nvPr/>
        </p:nvSpPr>
        <p:spPr>
          <a:xfrm rot="19837800">
            <a:off x="215280" y="3834360"/>
            <a:ext cx="87264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Domeni</a:t>
            </a:r>
            <a:endParaRPr/>
          </a:p>
        </p:txBody>
      </p:sp>
      <p:sp>
        <p:nvSpPr>
          <p:cNvPr id="551" name="Line 16"/>
          <p:cNvSpPr/>
          <p:nvPr/>
        </p:nvSpPr>
        <p:spPr>
          <a:xfrm>
            <a:off x="2333520" y="3506400"/>
            <a:ext cx="866880" cy="180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2" name="Line 17"/>
          <p:cNvSpPr/>
          <p:nvPr/>
        </p:nvSpPr>
        <p:spPr>
          <a:xfrm>
            <a:off x="947880" y="3368880"/>
            <a:ext cx="271080" cy="13752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3" name="Line 18"/>
          <p:cNvSpPr/>
          <p:nvPr/>
        </p:nvSpPr>
        <p:spPr>
          <a:xfrm flipV="1">
            <a:off x="1002600" y="3506400"/>
            <a:ext cx="216360" cy="28512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4" name="Line 19"/>
          <p:cNvSpPr/>
          <p:nvPr/>
        </p:nvSpPr>
        <p:spPr>
          <a:xfrm flipH="1">
            <a:off x="532440" y="4191480"/>
            <a:ext cx="1440" cy="243864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5" name="Line 20"/>
          <p:cNvSpPr/>
          <p:nvPr/>
        </p:nvSpPr>
        <p:spPr>
          <a:xfrm flipV="1">
            <a:off x="745920" y="1828800"/>
            <a:ext cx="15840" cy="123732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6" name="Line 21"/>
          <p:cNvSpPr/>
          <p:nvPr/>
        </p:nvSpPr>
        <p:spPr>
          <a:xfrm>
            <a:off x="5867280" y="4572000"/>
            <a:ext cx="248400" cy="25128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7" name="Line 22"/>
          <p:cNvSpPr/>
          <p:nvPr/>
        </p:nvSpPr>
        <p:spPr>
          <a:xfrm flipH="1">
            <a:off x="6629400" y="5410080"/>
            <a:ext cx="5040" cy="99144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8" name="Line 23"/>
          <p:cNvSpPr/>
          <p:nvPr/>
        </p:nvSpPr>
        <p:spPr>
          <a:xfrm>
            <a:off x="4234320" y="3506400"/>
            <a:ext cx="718560" cy="76068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9" name="CustomShape 24"/>
          <p:cNvSpPr/>
          <p:nvPr/>
        </p:nvSpPr>
        <p:spPr>
          <a:xfrm>
            <a:off x="2558160" y="4191120"/>
            <a:ext cx="1982160" cy="136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industrijska proizvodnja</a:t>
            </a:r>
            <a:endParaRPr/>
          </a:p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organizacija saobraćaja</a:t>
            </a:r>
            <a:endParaRPr/>
          </a:p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upravljanje vozilima</a:t>
            </a:r>
            <a:endParaRPr/>
          </a:p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mašinsko prevođenje </a:t>
            </a:r>
            <a:endParaRPr/>
          </a:p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     </a:t>
            </a: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prirodnih jezika</a:t>
            </a:r>
            <a:endParaRPr/>
          </a:p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kontrola kvaliteta</a:t>
            </a:r>
            <a:endParaRPr/>
          </a:p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sinteza i analiza govora</a:t>
            </a:r>
            <a:endParaRPr/>
          </a:p>
        </p:txBody>
      </p:sp>
      <p:sp>
        <p:nvSpPr>
          <p:cNvPr id="560" name="CustomShape 25"/>
          <p:cNvSpPr/>
          <p:nvPr/>
        </p:nvSpPr>
        <p:spPr>
          <a:xfrm rot="2275200">
            <a:off x="2589840" y="2865240"/>
            <a:ext cx="74628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Stanje</a:t>
            </a:r>
            <a:endParaRPr/>
          </a:p>
        </p:txBody>
      </p:sp>
      <p:sp>
        <p:nvSpPr>
          <p:cNvPr id="561" name="CustomShape 26"/>
          <p:cNvSpPr/>
          <p:nvPr/>
        </p:nvSpPr>
        <p:spPr>
          <a:xfrm rot="2701800">
            <a:off x="3040920" y="2604240"/>
            <a:ext cx="156924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Promena stanja</a:t>
            </a:r>
            <a:endParaRPr/>
          </a:p>
        </p:txBody>
      </p:sp>
      <p:sp>
        <p:nvSpPr>
          <p:cNvPr id="562" name="CustomShape 27"/>
          <p:cNvSpPr/>
          <p:nvPr/>
        </p:nvSpPr>
        <p:spPr>
          <a:xfrm>
            <a:off x="2531880" y="1125720"/>
            <a:ext cx="142452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Više dimenziono</a:t>
            </a:r>
            <a:endParaRPr/>
          </a:p>
        </p:txBody>
      </p:sp>
      <p:sp>
        <p:nvSpPr>
          <p:cNvPr id="563" name="CustomShape 28"/>
          <p:cNvSpPr/>
          <p:nvPr/>
        </p:nvSpPr>
        <p:spPr>
          <a:xfrm>
            <a:off x="2508120" y="1475640"/>
            <a:ext cx="25138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Određeno a češće neodređeno</a:t>
            </a:r>
            <a:endParaRPr/>
          </a:p>
        </p:txBody>
      </p:sp>
      <p:sp>
        <p:nvSpPr>
          <p:cNvPr id="564" name="CustomShape 29"/>
          <p:cNvSpPr/>
          <p:nvPr/>
        </p:nvSpPr>
        <p:spPr>
          <a:xfrm>
            <a:off x="2533680" y="1859760"/>
            <a:ext cx="20232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Diskretno ili kontinualno</a:t>
            </a:r>
            <a:endParaRPr/>
          </a:p>
        </p:txBody>
      </p:sp>
      <p:sp>
        <p:nvSpPr>
          <p:cNvPr id="565" name="Line 30"/>
          <p:cNvSpPr/>
          <p:nvPr/>
        </p:nvSpPr>
        <p:spPr>
          <a:xfrm>
            <a:off x="2514600" y="1173960"/>
            <a:ext cx="0" cy="164520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6" name="CustomShape 31"/>
          <p:cNvSpPr/>
          <p:nvPr/>
        </p:nvSpPr>
        <p:spPr>
          <a:xfrm>
            <a:off x="3792960" y="2209680"/>
            <a:ext cx="13770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Deterministička</a:t>
            </a:r>
            <a:endParaRPr/>
          </a:p>
        </p:txBody>
      </p:sp>
      <p:sp>
        <p:nvSpPr>
          <p:cNvPr id="567" name="CustomShape 32"/>
          <p:cNvSpPr/>
          <p:nvPr/>
        </p:nvSpPr>
        <p:spPr>
          <a:xfrm>
            <a:off x="4036320" y="2514600"/>
            <a:ext cx="10602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Stohastička</a:t>
            </a:r>
            <a:endParaRPr/>
          </a:p>
        </p:txBody>
      </p:sp>
      <p:sp>
        <p:nvSpPr>
          <p:cNvPr id="568" name="CustomShape 33"/>
          <p:cNvSpPr/>
          <p:nvPr/>
        </p:nvSpPr>
        <p:spPr>
          <a:xfrm>
            <a:off x="6734880" y="6095880"/>
            <a:ext cx="18280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Neuralno računarstvo</a:t>
            </a:r>
            <a:endParaRPr/>
          </a:p>
        </p:txBody>
      </p:sp>
      <p:sp>
        <p:nvSpPr>
          <p:cNvPr id="569" name="CustomShape 34"/>
          <p:cNvSpPr/>
          <p:nvPr/>
        </p:nvSpPr>
        <p:spPr>
          <a:xfrm>
            <a:off x="6772680" y="5867280"/>
            <a:ext cx="10616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Fazi sistemi</a:t>
            </a:r>
            <a:endParaRPr/>
          </a:p>
        </p:txBody>
      </p:sp>
      <p:sp>
        <p:nvSpPr>
          <p:cNvPr id="570" name="CustomShape 35"/>
          <p:cNvSpPr/>
          <p:nvPr/>
        </p:nvSpPr>
        <p:spPr>
          <a:xfrm>
            <a:off x="6852240" y="4724280"/>
            <a:ext cx="825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Pretrage</a:t>
            </a:r>
            <a:endParaRPr/>
          </a:p>
        </p:txBody>
      </p:sp>
      <p:sp>
        <p:nvSpPr>
          <p:cNvPr id="571" name="CustomShape 36"/>
          <p:cNvSpPr/>
          <p:nvPr/>
        </p:nvSpPr>
        <p:spPr>
          <a:xfrm>
            <a:off x="6824880" y="5029200"/>
            <a:ext cx="1500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Simboličke logike</a:t>
            </a:r>
            <a:endParaRPr/>
          </a:p>
        </p:txBody>
      </p:sp>
      <p:sp>
        <p:nvSpPr>
          <p:cNvPr id="572" name="CustomShape 37"/>
          <p:cNvSpPr/>
          <p:nvPr/>
        </p:nvSpPr>
        <p:spPr>
          <a:xfrm>
            <a:off x="6722280" y="6324480"/>
            <a:ext cx="21848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Sistemi bazirani na znanju</a:t>
            </a:r>
            <a:endParaRPr/>
          </a:p>
        </p:txBody>
      </p:sp>
      <p:sp>
        <p:nvSpPr>
          <p:cNvPr id="573" name="CustomShape 38"/>
          <p:cNvSpPr/>
          <p:nvPr/>
        </p:nvSpPr>
        <p:spPr>
          <a:xfrm>
            <a:off x="6815160" y="5334120"/>
            <a:ext cx="15796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Genetski algoritmi</a:t>
            </a:r>
            <a:endParaRPr/>
          </a:p>
        </p:txBody>
      </p:sp>
      <p:sp>
        <p:nvSpPr>
          <p:cNvPr id="574" name="CustomShape 39"/>
          <p:cNvSpPr/>
          <p:nvPr/>
        </p:nvSpPr>
        <p:spPr>
          <a:xfrm rot="7123800">
            <a:off x="6135840" y="4566600"/>
            <a:ext cx="399240" cy="75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000" rIns="45000" tIns="90000" bIns="90000" vert="vert27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Tehnike</a:t>
            </a:r>
            <a:endParaRPr/>
          </a:p>
        </p:txBody>
      </p:sp>
      <p:sp>
        <p:nvSpPr>
          <p:cNvPr id="575" name="CustomShape 40"/>
          <p:cNvSpPr/>
          <p:nvPr/>
        </p:nvSpPr>
        <p:spPr>
          <a:xfrm>
            <a:off x="4999680" y="4264200"/>
            <a:ext cx="308700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RAČUNARSKA INTELIGENCIJA</a:t>
            </a:r>
            <a:endParaRPr/>
          </a:p>
        </p:txBody>
      </p:sp>
    </p:spTree>
  </p:cSld>
  <p:timing>
    <p:tnLst>
      <p:par>
        <p:cTn id="354" dur="indefinite" restart="never" nodeType="tmRoot">
          <p:childTnLst>
            <p:seq>
              <p:cTn id="355" dur="indefinite" nodeType="mainSeq">
                <p:childTnLst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360" dur="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365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370"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375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380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385"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390" dur="500" fill="hold"/>
                                        <p:tgtEl>
                                          <p:spTgt spid="575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391" dur="500" fill="hold"/>
                                        <p:tgtEl>
                                          <p:spTgt spid="575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92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nodeType="clickEffect" fill="hold" presetClass="entr" presetID="18" presetSubtype="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upRight)" transition="out">
                                      <p:cBhvr additive="repl">
                                        <p:cTn id="397"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CustomShape 1"/>
          <p:cNvSpPr/>
          <p:nvPr/>
        </p:nvSpPr>
        <p:spPr>
          <a:xfrm>
            <a:off x="1229400" y="3352680"/>
            <a:ext cx="10936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PROBLEMI</a:t>
            </a:r>
            <a:endParaRPr/>
          </a:p>
        </p:txBody>
      </p:sp>
      <p:sp>
        <p:nvSpPr>
          <p:cNvPr id="577" name="CustomShape 2"/>
          <p:cNvSpPr/>
          <p:nvPr/>
        </p:nvSpPr>
        <p:spPr>
          <a:xfrm>
            <a:off x="753480" y="4114800"/>
            <a:ext cx="8424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Finansije</a:t>
            </a:r>
            <a:endParaRPr/>
          </a:p>
        </p:txBody>
      </p:sp>
      <p:sp>
        <p:nvSpPr>
          <p:cNvPr id="578" name="CustomShape 3"/>
          <p:cNvSpPr/>
          <p:nvPr/>
        </p:nvSpPr>
        <p:spPr>
          <a:xfrm>
            <a:off x="747360" y="4770000"/>
            <a:ext cx="8391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Robotika</a:t>
            </a:r>
            <a:endParaRPr/>
          </a:p>
        </p:txBody>
      </p:sp>
      <p:sp>
        <p:nvSpPr>
          <p:cNvPr id="579" name="CustomShape 4"/>
          <p:cNvSpPr/>
          <p:nvPr/>
        </p:nvSpPr>
        <p:spPr>
          <a:xfrm>
            <a:off x="684360" y="5196960"/>
            <a:ext cx="16880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Igre zabava sport</a:t>
            </a:r>
            <a:endParaRPr/>
          </a:p>
        </p:txBody>
      </p:sp>
      <p:sp>
        <p:nvSpPr>
          <p:cNvPr id="580" name="CustomShape 5"/>
          <p:cNvSpPr/>
          <p:nvPr/>
        </p:nvSpPr>
        <p:spPr>
          <a:xfrm>
            <a:off x="741960" y="5623560"/>
            <a:ext cx="8589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Medicina</a:t>
            </a:r>
            <a:endParaRPr/>
          </a:p>
        </p:txBody>
      </p:sp>
      <p:sp>
        <p:nvSpPr>
          <p:cNvPr id="581" name="CustomShape 6"/>
          <p:cNvSpPr/>
          <p:nvPr/>
        </p:nvSpPr>
        <p:spPr>
          <a:xfrm>
            <a:off x="764640" y="6050160"/>
            <a:ext cx="532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WEB</a:t>
            </a:r>
            <a:endParaRPr/>
          </a:p>
        </p:txBody>
      </p:sp>
      <p:sp>
        <p:nvSpPr>
          <p:cNvPr id="582" name="CustomShape 7"/>
          <p:cNvSpPr/>
          <p:nvPr/>
        </p:nvSpPr>
        <p:spPr>
          <a:xfrm>
            <a:off x="735120" y="6477120"/>
            <a:ext cx="20188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Poljoprivreda i industrija</a:t>
            </a:r>
            <a:endParaRPr/>
          </a:p>
        </p:txBody>
      </p:sp>
      <p:sp>
        <p:nvSpPr>
          <p:cNvPr id="583" name="CustomShape 8"/>
          <p:cNvSpPr/>
          <p:nvPr/>
        </p:nvSpPr>
        <p:spPr>
          <a:xfrm rot="1873800">
            <a:off x="342000" y="3043800"/>
            <a:ext cx="6487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Vrste</a:t>
            </a:r>
            <a:endParaRPr/>
          </a:p>
        </p:txBody>
      </p:sp>
      <p:sp>
        <p:nvSpPr>
          <p:cNvPr id="584" name="CustomShape 9"/>
          <p:cNvSpPr/>
          <p:nvPr/>
        </p:nvSpPr>
        <p:spPr>
          <a:xfrm>
            <a:off x="815040" y="1676520"/>
            <a:ext cx="9338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Planiranje</a:t>
            </a:r>
            <a:endParaRPr/>
          </a:p>
        </p:txBody>
      </p:sp>
      <p:sp>
        <p:nvSpPr>
          <p:cNvPr id="585" name="CustomShape 10"/>
          <p:cNvSpPr/>
          <p:nvPr/>
        </p:nvSpPr>
        <p:spPr>
          <a:xfrm>
            <a:off x="830160" y="1905120"/>
            <a:ext cx="10767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Odlučivanje</a:t>
            </a:r>
            <a:endParaRPr/>
          </a:p>
        </p:txBody>
      </p:sp>
      <p:sp>
        <p:nvSpPr>
          <p:cNvPr id="586" name="CustomShape 11"/>
          <p:cNvSpPr/>
          <p:nvPr/>
        </p:nvSpPr>
        <p:spPr>
          <a:xfrm>
            <a:off x="789480" y="2133720"/>
            <a:ext cx="17946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Prepoznavanje oblika</a:t>
            </a:r>
            <a:endParaRPr/>
          </a:p>
        </p:txBody>
      </p:sp>
      <p:sp>
        <p:nvSpPr>
          <p:cNvPr id="587" name="CustomShape 12"/>
          <p:cNvSpPr/>
          <p:nvPr/>
        </p:nvSpPr>
        <p:spPr>
          <a:xfrm>
            <a:off x="846360" y="2390040"/>
            <a:ext cx="9093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Predikcija</a:t>
            </a:r>
            <a:endParaRPr/>
          </a:p>
        </p:txBody>
      </p:sp>
      <p:sp>
        <p:nvSpPr>
          <p:cNvPr id="588" name="CustomShape 13"/>
          <p:cNvSpPr/>
          <p:nvPr/>
        </p:nvSpPr>
        <p:spPr>
          <a:xfrm>
            <a:off x="826920" y="2666880"/>
            <a:ext cx="11196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Dijagnostika</a:t>
            </a:r>
            <a:endParaRPr/>
          </a:p>
        </p:txBody>
      </p:sp>
      <p:sp>
        <p:nvSpPr>
          <p:cNvPr id="589" name="CustomShape 14"/>
          <p:cNvSpPr/>
          <p:nvPr/>
        </p:nvSpPr>
        <p:spPr>
          <a:xfrm>
            <a:off x="3199320" y="3352680"/>
            <a:ext cx="103572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PROSTOR</a:t>
            </a:r>
            <a:endParaRPr/>
          </a:p>
        </p:txBody>
      </p:sp>
      <p:sp>
        <p:nvSpPr>
          <p:cNvPr id="590" name="CustomShape 15"/>
          <p:cNvSpPr/>
          <p:nvPr/>
        </p:nvSpPr>
        <p:spPr>
          <a:xfrm rot="19837800">
            <a:off x="215280" y="3834360"/>
            <a:ext cx="87264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Domeni</a:t>
            </a:r>
            <a:endParaRPr/>
          </a:p>
        </p:txBody>
      </p:sp>
      <p:sp>
        <p:nvSpPr>
          <p:cNvPr id="591" name="Line 16"/>
          <p:cNvSpPr/>
          <p:nvPr/>
        </p:nvSpPr>
        <p:spPr>
          <a:xfrm>
            <a:off x="2333520" y="3506400"/>
            <a:ext cx="866880" cy="180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2" name="Line 17"/>
          <p:cNvSpPr/>
          <p:nvPr/>
        </p:nvSpPr>
        <p:spPr>
          <a:xfrm>
            <a:off x="947880" y="3368880"/>
            <a:ext cx="271080" cy="13752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3" name="Line 18"/>
          <p:cNvSpPr/>
          <p:nvPr/>
        </p:nvSpPr>
        <p:spPr>
          <a:xfrm flipV="1">
            <a:off x="1002600" y="3506400"/>
            <a:ext cx="216360" cy="28512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4" name="Line 19"/>
          <p:cNvSpPr/>
          <p:nvPr/>
        </p:nvSpPr>
        <p:spPr>
          <a:xfrm flipH="1">
            <a:off x="532440" y="4191480"/>
            <a:ext cx="1440" cy="243864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5" name="Line 20"/>
          <p:cNvSpPr/>
          <p:nvPr/>
        </p:nvSpPr>
        <p:spPr>
          <a:xfrm flipV="1">
            <a:off x="745920" y="1828800"/>
            <a:ext cx="15840" cy="123732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6" name="Line 21"/>
          <p:cNvSpPr/>
          <p:nvPr/>
        </p:nvSpPr>
        <p:spPr>
          <a:xfrm>
            <a:off x="5867280" y="4572000"/>
            <a:ext cx="248400" cy="25128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7" name="Line 22"/>
          <p:cNvSpPr/>
          <p:nvPr/>
        </p:nvSpPr>
        <p:spPr>
          <a:xfrm flipH="1">
            <a:off x="6629400" y="5410080"/>
            <a:ext cx="5040" cy="99144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8" name="Line 23"/>
          <p:cNvSpPr/>
          <p:nvPr/>
        </p:nvSpPr>
        <p:spPr>
          <a:xfrm>
            <a:off x="4234320" y="3506400"/>
            <a:ext cx="718560" cy="76068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9" name="CustomShape 24"/>
          <p:cNvSpPr/>
          <p:nvPr/>
        </p:nvSpPr>
        <p:spPr>
          <a:xfrm>
            <a:off x="2474280" y="4876920"/>
            <a:ext cx="211176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predikcija ponašanja</a:t>
            </a:r>
            <a:endParaRPr/>
          </a:p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strategijae i planiranje</a:t>
            </a:r>
            <a:endParaRPr/>
          </a:p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interakcija čovek računar</a:t>
            </a:r>
            <a:endParaRPr/>
          </a:p>
        </p:txBody>
      </p:sp>
      <p:sp>
        <p:nvSpPr>
          <p:cNvPr id="600" name="CustomShape 25"/>
          <p:cNvSpPr/>
          <p:nvPr/>
        </p:nvSpPr>
        <p:spPr>
          <a:xfrm rot="2275200">
            <a:off x="2589840" y="2865240"/>
            <a:ext cx="74628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Stanje</a:t>
            </a:r>
            <a:endParaRPr/>
          </a:p>
        </p:txBody>
      </p:sp>
      <p:sp>
        <p:nvSpPr>
          <p:cNvPr id="601" name="CustomShape 26"/>
          <p:cNvSpPr/>
          <p:nvPr/>
        </p:nvSpPr>
        <p:spPr>
          <a:xfrm rot="2701800">
            <a:off x="3040920" y="2604240"/>
            <a:ext cx="156924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Promena stanja</a:t>
            </a:r>
            <a:endParaRPr/>
          </a:p>
        </p:txBody>
      </p:sp>
      <p:sp>
        <p:nvSpPr>
          <p:cNvPr id="602" name="CustomShape 27"/>
          <p:cNvSpPr/>
          <p:nvPr/>
        </p:nvSpPr>
        <p:spPr>
          <a:xfrm>
            <a:off x="2531880" y="1125720"/>
            <a:ext cx="142452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Više dimenziono</a:t>
            </a:r>
            <a:endParaRPr/>
          </a:p>
        </p:txBody>
      </p:sp>
      <p:sp>
        <p:nvSpPr>
          <p:cNvPr id="603" name="CustomShape 28"/>
          <p:cNvSpPr/>
          <p:nvPr/>
        </p:nvSpPr>
        <p:spPr>
          <a:xfrm>
            <a:off x="2508120" y="1475640"/>
            <a:ext cx="25138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Određeno a češće neodređeno</a:t>
            </a:r>
            <a:endParaRPr/>
          </a:p>
        </p:txBody>
      </p:sp>
      <p:sp>
        <p:nvSpPr>
          <p:cNvPr id="604" name="CustomShape 29"/>
          <p:cNvSpPr/>
          <p:nvPr/>
        </p:nvSpPr>
        <p:spPr>
          <a:xfrm>
            <a:off x="2533680" y="1859760"/>
            <a:ext cx="20232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Diskretno ili kontinualno</a:t>
            </a:r>
            <a:endParaRPr/>
          </a:p>
        </p:txBody>
      </p:sp>
      <p:sp>
        <p:nvSpPr>
          <p:cNvPr id="605" name="Line 30"/>
          <p:cNvSpPr/>
          <p:nvPr/>
        </p:nvSpPr>
        <p:spPr>
          <a:xfrm>
            <a:off x="2514600" y="1173960"/>
            <a:ext cx="0" cy="164520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6" name="CustomShape 31"/>
          <p:cNvSpPr/>
          <p:nvPr/>
        </p:nvSpPr>
        <p:spPr>
          <a:xfrm>
            <a:off x="3792960" y="2209680"/>
            <a:ext cx="13770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Deterministička</a:t>
            </a:r>
            <a:endParaRPr/>
          </a:p>
        </p:txBody>
      </p:sp>
      <p:sp>
        <p:nvSpPr>
          <p:cNvPr id="607" name="CustomShape 32"/>
          <p:cNvSpPr/>
          <p:nvPr/>
        </p:nvSpPr>
        <p:spPr>
          <a:xfrm>
            <a:off x="4036320" y="2514600"/>
            <a:ext cx="10602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Stohastička</a:t>
            </a:r>
            <a:endParaRPr/>
          </a:p>
        </p:txBody>
      </p:sp>
      <p:sp>
        <p:nvSpPr>
          <p:cNvPr id="608" name="CustomShape 33"/>
          <p:cNvSpPr/>
          <p:nvPr/>
        </p:nvSpPr>
        <p:spPr>
          <a:xfrm>
            <a:off x="6734880" y="6095880"/>
            <a:ext cx="18280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Neuralno računarstvo</a:t>
            </a:r>
            <a:endParaRPr/>
          </a:p>
        </p:txBody>
      </p:sp>
      <p:sp>
        <p:nvSpPr>
          <p:cNvPr id="609" name="CustomShape 34"/>
          <p:cNvSpPr/>
          <p:nvPr/>
        </p:nvSpPr>
        <p:spPr>
          <a:xfrm>
            <a:off x="6772680" y="5867280"/>
            <a:ext cx="10616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Fazi sistemi</a:t>
            </a:r>
            <a:endParaRPr/>
          </a:p>
        </p:txBody>
      </p:sp>
      <p:sp>
        <p:nvSpPr>
          <p:cNvPr id="610" name="CustomShape 35"/>
          <p:cNvSpPr/>
          <p:nvPr/>
        </p:nvSpPr>
        <p:spPr>
          <a:xfrm>
            <a:off x="6852240" y="4724280"/>
            <a:ext cx="825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Pretrage</a:t>
            </a:r>
            <a:endParaRPr/>
          </a:p>
        </p:txBody>
      </p:sp>
      <p:sp>
        <p:nvSpPr>
          <p:cNvPr id="611" name="CustomShape 36"/>
          <p:cNvSpPr/>
          <p:nvPr/>
        </p:nvSpPr>
        <p:spPr>
          <a:xfrm>
            <a:off x="6824880" y="5029200"/>
            <a:ext cx="1500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Simboličke logike</a:t>
            </a:r>
            <a:endParaRPr/>
          </a:p>
        </p:txBody>
      </p:sp>
      <p:sp>
        <p:nvSpPr>
          <p:cNvPr id="612" name="CustomShape 37"/>
          <p:cNvSpPr/>
          <p:nvPr/>
        </p:nvSpPr>
        <p:spPr>
          <a:xfrm>
            <a:off x="6722280" y="6324480"/>
            <a:ext cx="21848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Sistemi bazirani na znanju</a:t>
            </a:r>
            <a:endParaRPr/>
          </a:p>
        </p:txBody>
      </p:sp>
      <p:sp>
        <p:nvSpPr>
          <p:cNvPr id="613" name="CustomShape 38"/>
          <p:cNvSpPr/>
          <p:nvPr/>
        </p:nvSpPr>
        <p:spPr>
          <a:xfrm>
            <a:off x="6815160" y="5334120"/>
            <a:ext cx="15796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Genetski algoritmi</a:t>
            </a:r>
            <a:endParaRPr/>
          </a:p>
        </p:txBody>
      </p:sp>
      <p:sp>
        <p:nvSpPr>
          <p:cNvPr id="614" name="CustomShape 39"/>
          <p:cNvSpPr/>
          <p:nvPr/>
        </p:nvSpPr>
        <p:spPr>
          <a:xfrm rot="7123800">
            <a:off x="6135840" y="4566600"/>
            <a:ext cx="399240" cy="75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000" rIns="45000" tIns="90000" bIns="90000" vert="vert27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Tehnike</a:t>
            </a:r>
            <a:endParaRPr/>
          </a:p>
        </p:txBody>
      </p:sp>
      <p:sp>
        <p:nvSpPr>
          <p:cNvPr id="615" name="CustomShape 40"/>
          <p:cNvSpPr/>
          <p:nvPr/>
        </p:nvSpPr>
        <p:spPr>
          <a:xfrm>
            <a:off x="4999680" y="4264200"/>
            <a:ext cx="308700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RAČUNARSKA INTELIGENCIJA</a:t>
            </a:r>
            <a:endParaRPr/>
          </a:p>
        </p:txBody>
      </p:sp>
    </p:spTree>
  </p:cSld>
  <p:timing>
    <p:tnLst>
      <p:par>
        <p:cTn id="398" dur="indefinite" restart="never" nodeType="tmRoot">
          <p:childTnLst>
            <p:seq>
              <p:cTn id="399" dur="indefinite" nodeType="mainSeq">
                <p:childTnLst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404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409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414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419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424"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429"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434" dur="500" fill="hold"/>
                                        <p:tgtEl>
                                          <p:spTgt spid="615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435" dur="500" fill="hold"/>
                                        <p:tgtEl>
                                          <p:spTgt spid="615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36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7" fill="hold">
                      <p:stCondLst>
                        <p:cond delay="indefinite"/>
                      </p:stCondLst>
                      <p:childTnLst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nodeType="clickEffect" fill="hold" presetClass="entr" presetID="18" presetSubtype="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upRight)" transition="out">
                                      <p:cBhvr additive="repl">
                                        <p:cTn id="441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457560" y="1658160"/>
            <a:ext cx="4342320" cy="452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Marko Jocić</a:t>
            </a:r>
            <a:endParaRPr/>
          </a:p>
          <a:p>
            <a:pPr>
              <a:lnSpc>
                <a:spcPct val="100000"/>
              </a:lnSpc>
            </a:pPr>
            <a:r>
              <a:rPr lang="en-US" sz="2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"/>
              </a:rPr>
              <a:t>jocicmarko@gmail.com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343080" indent="-342000">
              <a:lnSpc>
                <a:spcPct val="100000"/>
              </a:lnSpc>
              <a:buFont typeface="Symbol"/>
              <a:buChar char="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44" name="CustomShape 2"/>
          <p:cNvSpPr/>
          <p:nvPr/>
        </p:nvSpPr>
        <p:spPr>
          <a:xfrm>
            <a:off x="2560320" y="457200"/>
            <a:ext cx="40035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Nastavnici i materijali</a:t>
            </a:r>
            <a:endParaRPr/>
          </a:p>
        </p:txBody>
      </p:sp>
      <p:pic>
        <p:nvPicPr>
          <p:cNvPr id="145" name="Picture 4" descr=""/>
          <p:cNvPicPr/>
          <p:nvPr/>
        </p:nvPicPr>
        <p:blipFill>
          <a:blip r:embed="rId2"/>
          <a:stretch/>
        </p:blipFill>
        <p:spPr>
          <a:xfrm>
            <a:off x="6492240" y="1737360"/>
            <a:ext cx="1446840" cy="1527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CustomShape 1"/>
          <p:cNvSpPr/>
          <p:nvPr/>
        </p:nvSpPr>
        <p:spPr>
          <a:xfrm>
            <a:off x="1229400" y="3352680"/>
            <a:ext cx="10936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PROBLEMI</a:t>
            </a:r>
            <a:endParaRPr/>
          </a:p>
        </p:txBody>
      </p:sp>
      <p:sp>
        <p:nvSpPr>
          <p:cNvPr id="617" name="CustomShape 2"/>
          <p:cNvSpPr/>
          <p:nvPr/>
        </p:nvSpPr>
        <p:spPr>
          <a:xfrm>
            <a:off x="753480" y="4114800"/>
            <a:ext cx="8424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Finansije</a:t>
            </a:r>
            <a:endParaRPr/>
          </a:p>
        </p:txBody>
      </p:sp>
      <p:sp>
        <p:nvSpPr>
          <p:cNvPr id="618" name="CustomShape 3"/>
          <p:cNvSpPr/>
          <p:nvPr/>
        </p:nvSpPr>
        <p:spPr>
          <a:xfrm>
            <a:off x="747360" y="4770000"/>
            <a:ext cx="8391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Robotika</a:t>
            </a:r>
            <a:endParaRPr/>
          </a:p>
        </p:txBody>
      </p:sp>
      <p:sp>
        <p:nvSpPr>
          <p:cNvPr id="619" name="CustomShape 4"/>
          <p:cNvSpPr/>
          <p:nvPr/>
        </p:nvSpPr>
        <p:spPr>
          <a:xfrm>
            <a:off x="744480" y="5196960"/>
            <a:ext cx="15051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Igre zabava sport</a:t>
            </a:r>
            <a:endParaRPr/>
          </a:p>
        </p:txBody>
      </p:sp>
      <p:sp>
        <p:nvSpPr>
          <p:cNvPr id="620" name="CustomShape 5"/>
          <p:cNvSpPr/>
          <p:nvPr/>
        </p:nvSpPr>
        <p:spPr>
          <a:xfrm>
            <a:off x="701280" y="5623560"/>
            <a:ext cx="9489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Medicina</a:t>
            </a:r>
            <a:endParaRPr/>
          </a:p>
        </p:txBody>
      </p:sp>
      <p:sp>
        <p:nvSpPr>
          <p:cNvPr id="621" name="CustomShape 6"/>
          <p:cNvSpPr/>
          <p:nvPr/>
        </p:nvSpPr>
        <p:spPr>
          <a:xfrm>
            <a:off x="764640" y="6050160"/>
            <a:ext cx="532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WEB</a:t>
            </a:r>
            <a:endParaRPr/>
          </a:p>
        </p:txBody>
      </p:sp>
      <p:sp>
        <p:nvSpPr>
          <p:cNvPr id="622" name="CustomShape 7"/>
          <p:cNvSpPr/>
          <p:nvPr/>
        </p:nvSpPr>
        <p:spPr>
          <a:xfrm>
            <a:off x="735120" y="6477120"/>
            <a:ext cx="20188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Poljoprivreda i industrija</a:t>
            </a:r>
            <a:endParaRPr/>
          </a:p>
        </p:txBody>
      </p:sp>
      <p:sp>
        <p:nvSpPr>
          <p:cNvPr id="623" name="CustomShape 8"/>
          <p:cNvSpPr/>
          <p:nvPr/>
        </p:nvSpPr>
        <p:spPr>
          <a:xfrm rot="1873800">
            <a:off x="342000" y="3043800"/>
            <a:ext cx="6487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Vrste</a:t>
            </a:r>
            <a:endParaRPr/>
          </a:p>
        </p:txBody>
      </p:sp>
      <p:sp>
        <p:nvSpPr>
          <p:cNvPr id="624" name="CustomShape 9"/>
          <p:cNvSpPr/>
          <p:nvPr/>
        </p:nvSpPr>
        <p:spPr>
          <a:xfrm>
            <a:off x="815040" y="1676520"/>
            <a:ext cx="9338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Planiranje</a:t>
            </a:r>
            <a:endParaRPr/>
          </a:p>
        </p:txBody>
      </p:sp>
      <p:sp>
        <p:nvSpPr>
          <p:cNvPr id="625" name="CustomShape 10"/>
          <p:cNvSpPr/>
          <p:nvPr/>
        </p:nvSpPr>
        <p:spPr>
          <a:xfrm>
            <a:off x="830160" y="1905120"/>
            <a:ext cx="10767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Odlučivanje</a:t>
            </a:r>
            <a:endParaRPr/>
          </a:p>
        </p:txBody>
      </p:sp>
      <p:sp>
        <p:nvSpPr>
          <p:cNvPr id="626" name="CustomShape 11"/>
          <p:cNvSpPr/>
          <p:nvPr/>
        </p:nvSpPr>
        <p:spPr>
          <a:xfrm>
            <a:off x="789480" y="2133720"/>
            <a:ext cx="17946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Prepoznavanje oblika</a:t>
            </a:r>
            <a:endParaRPr/>
          </a:p>
        </p:txBody>
      </p:sp>
      <p:sp>
        <p:nvSpPr>
          <p:cNvPr id="627" name="CustomShape 12"/>
          <p:cNvSpPr/>
          <p:nvPr/>
        </p:nvSpPr>
        <p:spPr>
          <a:xfrm>
            <a:off x="846360" y="2390040"/>
            <a:ext cx="9093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Predikcija</a:t>
            </a:r>
            <a:endParaRPr/>
          </a:p>
        </p:txBody>
      </p:sp>
      <p:sp>
        <p:nvSpPr>
          <p:cNvPr id="628" name="CustomShape 13"/>
          <p:cNvSpPr/>
          <p:nvPr/>
        </p:nvSpPr>
        <p:spPr>
          <a:xfrm>
            <a:off x="826920" y="2666880"/>
            <a:ext cx="11196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Dijagnostika</a:t>
            </a:r>
            <a:endParaRPr/>
          </a:p>
        </p:txBody>
      </p:sp>
      <p:sp>
        <p:nvSpPr>
          <p:cNvPr id="629" name="CustomShape 14"/>
          <p:cNvSpPr/>
          <p:nvPr/>
        </p:nvSpPr>
        <p:spPr>
          <a:xfrm>
            <a:off x="3199320" y="3352680"/>
            <a:ext cx="103572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PROSTOR</a:t>
            </a:r>
            <a:endParaRPr/>
          </a:p>
        </p:txBody>
      </p:sp>
      <p:sp>
        <p:nvSpPr>
          <p:cNvPr id="630" name="CustomShape 15"/>
          <p:cNvSpPr/>
          <p:nvPr/>
        </p:nvSpPr>
        <p:spPr>
          <a:xfrm rot="19837800">
            <a:off x="215280" y="3834360"/>
            <a:ext cx="87264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Domeni</a:t>
            </a:r>
            <a:endParaRPr/>
          </a:p>
        </p:txBody>
      </p:sp>
      <p:sp>
        <p:nvSpPr>
          <p:cNvPr id="631" name="CustomShape 16"/>
          <p:cNvSpPr/>
          <p:nvPr/>
        </p:nvSpPr>
        <p:spPr>
          <a:xfrm>
            <a:off x="6734880" y="5105520"/>
            <a:ext cx="18280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Neuralno računarstvo</a:t>
            </a:r>
            <a:endParaRPr/>
          </a:p>
        </p:txBody>
      </p:sp>
      <p:sp>
        <p:nvSpPr>
          <p:cNvPr id="632" name="CustomShape 17"/>
          <p:cNvSpPr/>
          <p:nvPr/>
        </p:nvSpPr>
        <p:spPr>
          <a:xfrm>
            <a:off x="6772680" y="5410080"/>
            <a:ext cx="10616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Fazi sistemi</a:t>
            </a:r>
            <a:endParaRPr/>
          </a:p>
        </p:txBody>
      </p:sp>
      <p:sp>
        <p:nvSpPr>
          <p:cNvPr id="633" name="CustomShape 18"/>
          <p:cNvSpPr/>
          <p:nvPr/>
        </p:nvSpPr>
        <p:spPr>
          <a:xfrm>
            <a:off x="6742080" y="5666760"/>
            <a:ext cx="22060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Probabilističko rasuđivanje</a:t>
            </a:r>
            <a:endParaRPr/>
          </a:p>
        </p:txBody>
      </p:sp>
      <p:sp>
        <p:nvSpPr>
          <p:cNvPr id="634" name="CustomShape 19"/>
          <p:cNvSpPr/>
          <p:nvPr/>
        </p:nvSpPr>
        <p:spPr>
          <a:xfrm>
            <a:off x="6722280" y="6019920"/>
            <a:ext cx="19350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Evolutivno računarstvo</a:t>
            </a:r>
            <a:endParaRPr/>
          </a:p>
        </p:txBody>
      </p:sp>
      <p:sp>
        <p:nvSpPr>
          <p:cNvPr id="635" name="Line 20"/>
          <p:cNvSpPr/>
          <p:nvPr/>
        </p:nvSpPr>
        <p:spPr>
          <a:xfrm>
            <a:off x="2333520" y="3506400"/>
            <a:ext cx="866880" cy="180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6" name="Line 21"/>
          <p:cNvSpPr/>
          <p:nvPr/>
        </p:nvSpPr>
        <p:spPr>
          <a:xfrm>
            <a:off x="947880" y="3368880"/>
            <a:ext cx="271080" cy="13752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7" name="Line 22"/>
          <p:cNvSpPr/>
          <p:nvPr/>
        </p:nvSpPr>
        <p:spPr>
          <a:xfrm flipV="1">
            <a:off x="1002600" y="3506400"/>
            <a:ext cx="216360" cy="28512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8" name="Line 23"/>
          <p:cNvSpPr/>
          <p:nvPr/>
        </p:nvSpPr>
        <p:spPr>
          <a:xfrm flipH="1">
            <a:off x="532440" y="4191480"/>
            <a:ext cx="1440" cy="243864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9" name="Line 24"/>
          <p:cNvSpPr/>
          <p:nvPr/>
        </p:nvSpPr>
        <p:spPr>
          <a:xfrm flipV="1">
            <a:off x="745920" y="1828800"/>
            <a:ext cx="15840" cy="123732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0" name="Line 25"/>
          <p:cNvSpPr/>
          <p:nvPr/>
        </p:nvSpPr>
        <p:spPr>
          <a:xfrm>
            <a:off x="5867280" y="4572000"/>
            <a:ext cx="248400" cy="25128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1" name="Line 26"/>
          <p:cNvSpPr/>
          <p:nvPr/>
        </p:nvSpPr>
        <p:spPr>
          <a:xfrm flipH="1">
            <a:off x="6629400" y="5410080"/>
            <a:ext cx="5040" cy="99144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2" name="Line 27"/>
          <p:cNvSpPr/>
          <p:nvPr/>
        </p:nvSpPr>
        <p:spPr>
          <a:xfrm>
            <a:off x="4234320" y="3506400"/>
            <a:ext cx="718560" cy="76068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3" name="CustomShape 28"/>
          <p:cNvSpPr/>
          <p:nvPr/>
        </p:nvSpPr>
        <p:spPr>
          <a:xfrm>
            <a:off x="6730920" y="6324480"/>
            <a:ext cx="18162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Inteligencija mnoštva</a:t>
            </a:r>
            <a:endParaRPr/>
          </a:p>
        </p:txBody>
      </p:sp>
      <p:sp>
        <p:nvSpPr>
          <p:cNvPr id="644" name="CustomShape 29"/>
          <p:cNvSpPr/>
          <p:nvPr/>
        </p:nvSpPr>
        <p:spPr>
          <a:xfrm>
            <a:off x="2790000" y="5486400"/>
            <a:ext cx="111204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dijagnostika</a:t>
            </a:r>
            <a:endParaRPr/>
          </a:p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nega</a:t>
            </a:r>
            <a:endParaRPr/>
          </a:p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obrazovanje</a:t>
            </a:r>
            <a:endParaRPr/>
          </a:p>
        </p:txBody>
      </p:sp>
      <p:sp>
        <p:nvSpPr>
          <p:cNvPr id="645" name="CustomShape 30"/>
          <p:cNvSpPr/>
          <p:nvPr/>
        </p:nvSpPr>
        <p:spPr>
          <a:xfrm rot="2701800">
            <a:off x="3040920" y="2604240"/>
            <a:ext cx="156924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Promena stanja</a:t>
            </a:r>
            <a:endParaRPr/>
          </a:p>
        </p:txBody>
      </p:sp>
      <p:sp>
        <p:nvSpPr>
          <p:cNvPr id="646" name="CustomShape 31"/>
          <p:cNvSpPr/>
          <p:nvPr/>
        </p:nvSpPr>
        <p:spPr>
          <a:xfrm>
            <a:off x="2531880" y="1125720"/>
            <a:ext cx="142452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Više dimenziono</a:t>
            </a:r>
            <a:endParaRPr/>
          </a:p>
        </p:txBody>
      </p:sp>
      <p:sp>
        <p:nvSpPr>
          <p:cNvPr id="647" name="CustomShape 32"/>
          <p:cNvSpPr/>
          <p:nvPr/>
        </p:nvSpPr>
        <p:spPr>
          <a:xfrm>
            <a:off x="2508120" y="1475640"/>
            <a:ext cx="25138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Određeno a češće neodređeno</a:t>
            </a:r>
            <a:endParaRPr/>
          </a:p>
        </p:txBody>
      </p:sp>
      <p:sp>
        <p:nvSpPr>
          <p:cNvPr id="648" name="CustomShape 33"/>
          <p:cNvSpPr/>
          <p:nvPr/>
        </p:nvSpPr>
        <p:spPr>
          <a:xfrm>
            <a:off x="2533680" y="1859760"/>
            <a:ext cx="20232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Diskretno ili kontinualno</a:t>
            </a:r>
            <a:endParaRPr/>
          </a:p>
        </p:txBody>
      </p:sp>
      <p:sp>
        <p:nvSpPr>
          <p:cNvPr id="649" name="Line 34"/>
          <p:cNvSpPr/>
          <p:nvPr/>
        </p:nvSpPr>
        <p:spPr>
          <a:xfrm>
            <a:off x="2514600" y="1173960"/>
            <a:ext cx="0" cy="164520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0" name="CustomShape 35"/>
          <p:cNvSpPr/>
          <p:nvPr/>
        </p:nvSpPr>
        <p:spPr>
          <a:xfrm>
            <a:off x="3792960" y="2209680"/>
            <a:ext cx="13770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Deterministička</a:t>
            </a:r>
            <a:endParaRPr/>
          </a:p>
        </p:txBody>
      </p:sp>
      <p:sp>
        <p:nvSpPr>
          <p:cNvPr id="651" name="CustomShape 36"/>
          <p:cNvSpPr/>
          <p:nvPr/>
        </p:nvSpPr>
        <p:spPr>
          <a:xfrm rot="2275200">
            <a:off x="2589840" y="2865240"/>
            <a:ext cx="74628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Stanje</a:t>
            </a:r>
            <a:endParaRPr/>
          </a:p>
        </p:txBody>
      </p:sp>
      <p:sp>
        <p:nvSpPr>
          <p:cNvPr id="652" name="CustomShape 37"/>
          <p:cNvSpPr/>
          <p:nvPr/>
        </p:nvSpPr>
        <p:spPr>
          <a:xfrm>
            <a:off x="4036320" y="2514600"/>
            <a:ext cx="10602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Stohastička</a:t>
            </a:r>
            <a:endParaRPr/>
          </a:p>
        </p:txBody>
      </p:sp>
      <p:sp>
        <p:nvSpPr>
          <p:cNvPr id="653" name="CustomShape 38"/>
          <p:cNvSpPr/>
          <p:nvPr/>
        </p:nvSpPr>
        <p:spPr>
          <a:xfrm rot="7123800">
            <a:off x="6135840" y="4566600"/>
            <a:ext cx="399240" cy="75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000" rIns="45000" tIns="90000" bIns="90000" vert="vert27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Tehnike</a:t>
            </a:r>
            <a:endParaRPr/>
          </a:p>
        </p:txBody>
      </p:sp>
      <p:sp>
        <p:nvSpPr>
          <p:cNvPr id="654" name="CustomShape 39"/>
          <p:cNvSpPr/>
          <p:nvPr/>
        </p:nvSpPr>
        <p:spPr>
          <a:xfrm>
            <a:off x="4999680" y="4264200"/>
            <a:ext cx="308700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RAČUNARSKA INTELIGENCIJA</a:t>
            </a:r>
            <a:endParaRPr/>
          </a:p>
        </p:txBody>
      </p:sp>
    </p:spTree>
  </p:cSld>
  <p:timing>
    <p:tnLst>
      <p:par>
        <p:cTn id="442" dur="indefinite" restart="never" nodeType="tmRoot">
          <p:childTnLst>
            <p:seq>
              <p:cTn id="443" dur="indefinite" nodeType="mainSeq">
                <p:childTnLst>
                  <p:par>
                    <p:cTn id="444" fill="hold">
                      <p:stCondLst>
                        <p:cond delay="indefinite"/>
                      </p:stCondLst>
                      <p:childTnLst>
                        <p:par>
                          <p:cTn id="445" fill="hold">
                            <p:stCondLst>
                              <p:cond delay="0"/>
                            </p:stCondLst>
                            <p:childTnLst>
                              <p:par>
                                <p:cTn id="446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448" dur="500" fill="hold"/>
                                        <p:tgtEl>
                                          <p:spTgt spid="654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449" dur="500" fill="hold"/>
                                        <p:tgtEl>
                                          <p:spTgt spid="654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50" dur="5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nodeType="clickEffect" fill="hold" presetClass="entr" presetID="18" presetSubtype="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upRight)" transition="out">
                                      <p:cBhvr additive="repl">
                                        <p:cTn id="455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CustomShape 1"/>
          <p:cNvSpPr/>
          <p:nvPr/>
        </p:nvSpPr>
        <p:spPr>
          <a:xfrm>
            <a:off x="1229400" y="3352680"/>
            <a:ext cx="10936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PROBLEMI</a:t>
            </a:r>
            <a:endParaRPr/>
          </a:p>
        </p:txBody>
      </p:sp>
      <p:sp>
        <p:nvSpPr>
          <p:cNvPr id="656" name="CustomShape 2"/>
          <p:cNvSpPr/>
          <p:nvPr/>
        </p:nvSpPr>
        <p:spPr>
          <a:xfrm>
            <a:off x="753480" y="4114800"/>
            <a:ext cx="8424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Finansije</a:t>
            </a:r>
            <a:endParaRPr/>
          </a:p>
        </p:txBody>
      </p:sp>
      <p:sp>
        <p:nvSpPr>
          <p:cNvPr id="657" name="CustomShape 3"/>
          <p:cNvSpPr/>
          <p:nvPr/>
        </p:nvSpPr>
        <p:spPr>
          <a:xfrm>
            <a:off x="747360" y="4770000"/>
            <a:ext cx="8391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Robotika</a:t>
            </a:r>
            <a:endParaRPr/>
          </a:p>
        </p:txBody>
      </p:sp>
      <p:sp>
        <p:nvSpPr>
          <p:cNvPr id="658" name="CustomShape 4"/>
          <p:cNvSpPr/>
          <p:nvPr/>
        </p:nvSpPr>
        <p:spPr>
          <a:xfrm>
            <a:off x="744480" y="5196960"/>
            <a:ext cx="15051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Igre zabava sport</a:t>
            </a:r>
            <a:endParaRPr/>
          </a:p>
        </p:txBody>
      </p:sp>
      <p:sp>
        <p:nvSpPr>
          <p:cNvPr id="659" name="CustomShape 5"/>
          <p:cNvSpPr/>
          <p:nvPr/>
        </p:nvSpPr>
        <p:spPr>
          <a:xfrm>
            <a:off x="741960" y="5623560"/>
            <a:ext cx="8589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Medicina</a:t>
            </a:r>
            <a:endParaRPr/>
          </a:p>
        </p:txBody>
      </p:sp>
      <p:sp>
        <p:nvSpPr>
          <p:cNvPr id="660" name="CustomShape 6"/>
          <p:cNvSpPr/>
          <p:nvPr/>
        </p:nvSpPr>
        <p:spPr>
          <a:xfrm>
            <a:off x="729000" y="6050160"/>
            <a:ext cx="532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web</a:t>
            </a:r>
            <a:endParaRPr/>
          </a:p>
        </p:txBody>
      </p:sp>
      <p:sp>
        <p:nvSpPr>
          <p:cNvPr id="661" name="CustomShape 7"/>
          <p:cNvSpPr/>
          <p:nvPr/>
        </p:nvSpPr>
        <p:spPr>
          <a:xfrm>
            <a:off x="735120" y="6477120"/>
            <a:ext cx="20188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Poljoprivreda i industrija</a:t>
            </a:r>
            <a:endParaRPr/>
          </a:p>
        </p:txBody>
      </p:sp>
      <p:sp>
        <p:nvSpPr>
          <p:cNvPr id="662" name="CustomShape 8"/>
          <p:cNvSpPr/>
          <p:nvPr/>
        </p:nvSpPr>
        <p:spPr>
          <a:xfrm rot="1873800">
            <a:off x="342000" y="3043800"/>
            <a:ext cx="6487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Vrste</a:t>
            </a:r>
            <a:endParaRPr/>
          </a:p>
        </p:txBody>
      </p:sp>
      <p:sp>
        <p:nvSpPr>
          <p:cNvPr id="663" name="CustomShape 9"/>
          <p:cNvSpPr/>
          <p:nvPr/>
        </p:nvSpPr>
        <p:spPr>
          <a:xfrm>
            <a:off x="815040" y="1676520"/>
            <a:ext cx="9338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Planiranje</a:t>
            </a:r>
            <a:endParaRPr/>
          </a:p>
        </p:txBody>
      </p:sp>
      <p:sp>
        <p:nvSpPr>
          <p:cNvPr id="664" name="CustomShape 10"/>
          <p:cNvSpPr/>
          <p:nvPr/>
        </p:nvSpPr>
        <p:spPr>
          <a:xfrm>
            <a:off x="830160" y="1905120"/>
            <a:ext cx="10767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Odlučivanje</a:t>
            </a:r>
            <a:endParaRPr/>
          </a:p>
        </p:txBody>
      </p:sp>
      <p:sp>
        <p:nvSpPr>
          <p:cNvPr id="665" name="CustomShape 11"/>
          <p:cNvSpPr/>
          <p:nvPr/>
        </p:nvSpPr>
        <p:spPr>
          <a:xfrm>
            <a:off x="789480" y="2133720"/>
            <a:ext cx="17946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Prepoznavanje oblika</a:t>
            </a:r>
            <a:endParaRPr/>
          </a:p>
        </p:txBody>
      </p:sp>
      <p:sp>
        <p:nvSpPr>
          <p:cNvPr id="666" name="CustomShape 12"/>
          <p:cNvSpPr/>
          <p:nvPr/>
        </p:nvSpPr>
        <p:spPr>
          <a:xfrm>
            <a:off x="846360" y="2390040"/>
            <a:ext cx="9093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Predikcija</a:t>
            </a:r>
            <a:endParaRPr/>
          </a:p>
        </p:txBody>
      </p:sp>
      <p:sp>
        <p:nvSpPr>
          <p:cNvPr id="667" name="CustomShape 13"/>
          <p:cNvSpPr/>
          <p:nvPr/>
        </p:nvSpPr>
        <p:spPr>
          <a:xfrm>
            <a:off x="826920" y="2666880"/>
            <a:ext cx="11196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Dijagnostika</a:t>
            </a:r>
            <a:endParaRPr/>
          </a:p>
        </p:txBody>
      </p:sp>
      <p:sp>
        <p:nvSpPr>
          <p:cNvPr id="668" name="CustomShape 14"/>
          <p:cNvSpPr/>
          <p:nvPr/>
        </p:nvSpPr>
        <p:spPr>
          <a:xfrm>
            <a:off x="3199320" y="3352680"/>
            <a:ext cx="103572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PROSTOR</a:t>
            </a:r>
            <a:endParaRPr/>
          </a:p>
        </p:txBody>
      </p:sp>
      <p:sp>
        <p:nvSpPr>
          <p:cNvPr id="669" name="CustomShape 15"/>
          <p:cNvSpPr/>
          <p:nvPr/>
        </p:nvSpPr>
        <p:spPr>
          <a:xfrm rot="19837800">
            <a:off x="215280" y="3834360"/>
            <a:ext cx="87264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Domeni</a:t>
            </a:r>
            <a:endParaRPr/>
          </a:p>
        </p:txBody>
      </p:sp>
      <p:sp>
        <p:nvSpPr>
          <p:cNvPr id="670" name="Line 16"/>
          <p:cNvSpPr/>
          <p:nvPr/>
        </p:nvSpPr>
        <p:spPr>
          <a:xfrm>
            <a:off x="2333520" y="3506400"/>
            <a:ext cx="866880" cy="180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1" name="Line 17"/>
          <p:cNvSpPr/>
          <p:nvPr/>
        </p:nvSpPr>
        <p:spPr>
          <a:xfrm>
            <a:off x="947880" y="3368880"/>
            <a:ext cx="271080" cy="13752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2" name="Line 18"/>
          <p:cNvSpPr/>
          <p:nvPr/>
        </p:nvSpPr>
        <p:spPr>
          <a:xfrm flipV="1">
            <a:off x="1002600" y="3506400"/>
            <a:ext cx="216360" cy="28512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3" name="Line 19"/>
          <p:cNvSpPr/>
          <p:nvPr/>
        </p:nvSpPr>
        <p:spPr>
          <a:xfrm flipH="1">
            <a:off x="532440" y="4191480"/>
            <a:ext cx="1440" cy="243864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4" name="Line 20"/>
          <p:cNvSpPr/>
          <p:nvPr/>
        </p:nvSpPr>
        <p:spPr>
          <a:xfrm flipV="1">
            <a:off x="745920" y="1828800"/>
            <a:ext cx="15840" cy="123732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5" name="Line 21"/>
          <p:cNvSpPr/>
          <p:nvPr/>
        </p:nvSpPr>
        <p:spPr>
          <a:xfrm>
            <a:off x="5867280" y="4572000"/>
            <a:ext cx="248400" cy="25128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6" name="Line 22"/>
          <p:cNvSpPr/>
          <p:nvPr/>
        </p:nvSpPr>
        <p:spPr>
          <a:xfrm flipH="1">
            <a:off x="6629400" y="5410080"/>
            <a:ext cx="5040" cy="99144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7" name="Line 23"/>
          <p:cNvSpPr/>
          <p:nvPr/>
        </p:nvSpPr>
        <p:spPr>
          <a:xfrm>
            <a:off x="4234320" y="3506400"/>
            <a:ext cx="718560" cy="76068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8" name="CustomShape 24"/>
          <p:cNvSpPr/>
          <p:nvPr/>
        </p:nvSpPr>
        <p:spPr>
          <a:xfrm>
            <a:off x="2129400" y="5486400"/>
            <a:ext cx="2587320" cy="82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pretraživanje sa razumevanjem</a:t>
            </a:r>
            <a:endParaRPr/>
          </a:p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kontrola pristupa</a:t>
            </a:r>
            <a:endParaRPr/>
          </a:p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organizacija saobraćaja</a:t>
            </a:r>
            <a:endParaRPr/>
          </a:p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web crawler</a:t>
            </a:r>
            <a:endParaRPr/>
          </a:p>
        </p:txBody>
      </p:sp>
      <p:sp>
        <p:nvSpPr>
          <p:cNvPr id="679" name="CustomShape 25"/>
          <p:cNvSpPr/>
          <p:nvPr/>
        </p:nvSpPr>
        <p:spPr>
          <a:xfrm rot="2275200">
            <a:off x="2589840" y="2865240"/>
            <a:ext cx="74628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Stanje</a:t>
            </a:r>
            <a:endParaRPr/>
          </a:p>
        </p:txBody>
      </p:sp>
      <p:sp>
        <p:nvSpPr>
          <p:cNvPr id="680" name="CustomShape 26"/>
          <p:cNvSpPr/>
          <p:nvPr/>
        </p:nvSpPr>
        <p:spPr>
          <a:xfrm rot="2701800">
            <a:off x="3040920" y="2604240"/>
            <a:ext cx="156924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Promena stanja</a:t>
            </a:r>
            <a:endParaRPr/>
          </a:p>
        </p:txBody>
      </p:sp>
      <p:sp>
        <p:nvSpPr>
          <p:cNvPr id="681" name="CustomShape 27"/>
          <p:cNvSpPr/>
          <p:nvPr/>
        </p:nvSpPr>
        <p:spPr>
          <a:xfrm>
            <a:off x="2531880" y="1125720"/>
            <a:ext cx="142452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Više dimenziono</a:t>
            </a:r>
            <a:endParaRPr/>
          </a:p>
        </p:txBody>
      </p:sp>
      <p:sp>
        <p:nvSpPr>
          <p:cNvPr id="682" name="CustomShape 28"/>
          <p:cNvSpPr/>
          <p:nvPr/>
        </p:nvSpPr>
        <p:spPr>
          <a:xfrm>
            <a:off x="2508120" y="1475640"/>
            <a:ext cx="25138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Određeno a češće neodređeno</a:t>
            </a:r>
            <a:endParaRPr/>
          </a:p>
        </p:txBody>
      </p:sp>
      <p:sp>
        <p:nvSpPr>
          <p:cNvPr id="683" name="CustomShape 29"/>
          <p:cNvSpPr/>
          <p:nvPr/>
        </p:nvSpPr>
        <p:spPr>
          <a:xfrm>
            <a:off x="2533680" y="1859760"/>
            <a:ext cx="20232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Diskretno ili kontinualno</a:t>
            </a:r>
            <a:endParaRPr/>
          </a:p>
        </p:txBody>
      </p:sp>
      <p:sp>
        <p:nvSpPr>
          <p:cNvPr id="684" name="Line 30"/>
          <p:cNvSpPr/>
          <p:nvPr/>
        </p:nvSpPr>
        <p:spPr>
          <a:xfrm>
            <a:off x="2514600" y="1173960"/>
            <a:ext cx="0" cy="164520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5" name="CustomShape 31"/>
          <p:cNvSpPr/>
          <p:nvPr/>
        </p:nvSpPr>
        <p:spPr>
          <a:xfrm>
            <a:off x="3792960" y="2209680"/>
            <a:ext cx="13770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Deterministička</a:t>
            </a:r>
            <a:endParaRPr/>
          </a:p>
        </p:txBody>
      </p:sp>
      <p:sp>
        <p:nvSpPr>
          <p:cNvPr id="686" name="CustomShape 32"/>
          <p:cNvSpPr/>
          <p:nvPr/>
        </p:nvSpPr>
        <p:spPr>
          <a:xfrm>
            <a:off x="4036320" y="2514600"/>
            <a:ext cx="10602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Stohastička</a:t>
            </a:r>
            <a:endParaRPr/>
          </a:p>
        </p:txBody>
      </p:sp>
      <p:sp>
        <p:nvSpPr>
          <p:cNvPr id="687" name="CustomShape 33"/>
          <p:cNvSpPr/>
          <p:nvPr/>
        </p:nvSpPr>
        <p:spPr>
          <a:xfrm>
            <a:off x="6734880" y="6095880"/>
            <a:ext cx="18280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Neuralno računarstvo</a:t>
            </a:r>
            <a:endParaRPr/>
          </a:p>
        </p:txBody>
      </p:sp>
      <p:sp>
        <p:nvSpPr>
          <p:cNvPr id="688" name="CustomShape 34"/>
          <p:cNvSpPr/>
          <p:nvPr/>
        </p:nvSpPr>
        <p:spPr>
          <a:xfrm>
            <a:off x="6772680" y="5867280"/>
            <a:ext cx="10616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Fazi sistemi</a:t>
            </a:r>
            <a:endParaRPr/>
          </a:p>
        </p:txBody>
      </p:sp>
      <p:sp>
        <p:nvSpPr>
          <p:cNvPr id="689" name="CustomShape 35"/>
          <p:cNvSpPr/>
          <p:nvPr/>
        </p:nvSpPr>
        <p:spPr>
          <a:xfrm>
            <a:off x="6852240" y="4724280"/>
            <a:ext cx="825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Pretrage</a:t>
            </a:r>
            <a:endParaRPr/>
          </a:p>
        </p:txBody>
      </p:sp>
      <p:sp>
        <p:nvSpPr>
          <p:cNvPr id="690" name="CustomShape 36"/>
          <p:cNvSpPr/>
          <p:nvPr/>
        </p:nvSpPr>
        <p:spPr>
          <a:xfrm>
            <a:off x="6824880" y="5029200"/>
            <a:ext cx="1500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Simboličke logike</a:t>
            </a:r>
            <a:endParaRPr/>
          </a:p>
        </p:txBody>
      </p:sp>
      <p:sp>
        <p:nvSpPr>
          <p:cNvPr id="691" name="CustomShape 37"/>
          <p:cNvSpPr/>
          <p:nvPr/>
        </p:nvSpPr>
        <p:spPr>
          <a:xfrm>
            <a:off x="6722280" y="6324480"/>
            <a:ext cx="21848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Sistemi bazirani na znanju</a:t>
            </a:r>
            <a:endParaRPr/>
          </a:p>
        </p:txBody>
      </p:sp>
      <p:sp>
        <p:nvSpPr>
          <p:cNvPr id="692" name="CustomShape 38"/>
          <p:cNvSpPr/>
          <p:nvPr/>
        </p:nvSpPr>
        <p:spPr>
          <a:xfrm>
            <a:off x="6815160" y="5334120"/>
            <a:ext cx="15796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Genetski algoritmi</a:t>
            </a:r>
            <a:endParaRPr/>
          </a:p>
        </p:txBody>
      </p:sp>
      <p:sp>
        <p:nvSpPr>
          <p:cNvPr id="693" name="CustomShape 39"/>
          <p:cNvSpPr/>
          <p:nvPr/>
        </p:nvSpPr>
        <p:spPr>
          <a:xfrm rot="7123800">
            <a:off x="6135840" y="4566600"/>
            <a:ext cx="399240" cy="75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000" rIns="45000" tIns="90000" bIns="90000" vert="vert27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Tehnike</a:t>
            </a:r>
            <a:endParaRPr/>
          </a:p>
        </p:txBody>
      </p:sp>
      <p:sp>
        <p:nvSpPr>
          <p:cNvPr id="694" name="CustomShape 40"/>
          <p:cNvSpPr/>
          <p:nvPr/>
        </p:nvSpPr>
        <p:spPr>
          <a:xfrm>
            <a:off x="4999680" y="4264200"/>
            <a:ext cx="308700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RAČUNARSKA INTELIGENCIJA</a:t>
            </a:r>
            <a:endParaRPr/>
          </a:p>
        </p:txBody>
      </p:sp>
    </p:spTree>
  </p:cSld>
  <p:timing>
    <p:tnLst>
      <p:par>
        <p:cTn id="456" dur="indefinite" restart="never" nodeType="tmRoot">
          <p:childTnLst>
            <p:seq>
              <p:cTn id="457" dur="indefinite" nodeType="mainSeq">
                <p:childTnLst>
                  <p:par>
                    <p:cTn id="458" fill="hold">
                      <p:stCondLst>
                        <p:cond delay="indefinite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462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467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8" fill="hold">
                      <p:stCondLst>
                        <p:cond delay="indefinite"/>
                      </p:stCondLst>
                      <p:childTnLst>
                        <p:par>
                          <p:cTn id="469" fill="hold">
                            <p:stCondLst>
                              <p:cond delay="0"/>
                            </p:stCondLst>
                            <p:childTnLst>
                              <p:par>
                                <p:cTn id="470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472"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3" fill="hold">
                      <p:stCondLst>
                        <p:cond delay="indefinite"/>
                      </p:stCondLst>
                      <p:childTnLst>
                        <p:par>
                          <p:cTn id="474" fill="hold">
                            <p:stCondLst>
                              <p:cond delay="0"/>
                            </p:stCondLst>
                            <p:childTnLst>
                              <p:par>
                                <p:cTn id="475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477" dur="5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8" fill="hold">
                      <p:stCondLst>
                        <p:cond delay="indefinite"/>
                      </p:stCondLst>
                      <p:childTnLst>
                        <p:par>
                          <p:cTn id="479" fill="hold">
                            <p:stCondLst>
                              <p:cond delay="0"/>
                            </p:stCondLst>
                            <p:childTnLst>
                              <p:par>
                                <p:cTn id="480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482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3" fill="hold">
                      <p:stCondLst>
                        <p:cond delay="indefinite"/>
                      </p:stCondLst>
                      <p:childTnLst>
                        <p:par>
                          <p:cTn id="484" fill="hold">
                            <p:stCondLst>
                              <p:cond delay="0"/>
                            </p:stCondLst>
                            <p:childTnLst>
                              <p:par>
                                <p:cTn id="485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487"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8" fill="hold">
                      <p:stCondLst>
                        <p:cond delay="indefinite"/>
                      </p:stCondLst>
                      <p:childTnLst>
                        <p:par>
                          <p:cTn id="489" fill="hold">
                            <p:stCondLst>
                              <p:cond delay="0"/>
                            </p:stCondLst>
                            <p:childTnLst>
                              <p:par>
                                <p:cTn id="490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492" dur="500" fill="hold"/>
                                        <p:tgtEl>
                                          <p:spTgt spid="694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493" dur="500" fill="hold"/>
                                        <p:tgtEl>
                                          <p:spTgt spid="694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94"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nodeType="clickEffect" fill="hold" presetClass="entr" presetID="18" presetSubtype="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upRight)" transition="out">
                                      <p:cBhvr additive="repl">
                                        <p:cTn id="499" dur="5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CustomShape 1"/>
          <p:cNvSpPr/>
          <p:nvPr/>
        </p:nvSpPr>
        <p:spPr>
          <a:xfrm>
            <a:off x="1229400" y="3352680"/>
            <a:ext cx="10936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PROBLEMI</a:t>
            </a:r>
            <a:endParaRPr/>
          </a:p>
        </p:txBody>
      </p:sp>
      <p:sp>
        <p:nvSpPr>
          <p:cNvPr id="696" name="CustomShape 2"/>
          <p:cNvSpPr/>
          <p:nvPr/>
        </p:nvSpPr>
        <p:spPr>
          <a:xfrm>
            <a:off x="753480" y="4114800"/>
            <a:ext cx="8424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Finansije</a:t>
            </a:r>
            <a:endParaRPr/>
          </a:p>
        </p:txBody>
      </p:sp>
      <p:sp>
        <p:nvSpPr>
          <p:cNvPr id="697" name="CustomShape 3"/>
          <p:cNvSpPr/>
          <p:nvPr/>
        </p:nvSpPr>
        <p:spPr>
          <a:xfrm>
            <a:off x="747360" y="4770000"/>
            <a:ext cx="8391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Robotika</a:t>
            </a:r>
            <a:endParaRPr/>
          </a:p>
        </p:txBody>
      </p:sp>
      <p:sp>
        <p:nvSpPr>
          <p:cNvPr id="698" name="CustomShape 4"/>
          <p:cNvSpPr/>
          <p:nvPr/>
        </p:nvSpPr>
        <p:spPr>
          <a:xfrm>
            <a:off x="744480" y="5196960"/>
            <a:ext cx="15051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Igre zabava sport</a:t>
            </a:r>
            <a:endParaRPr/>
          </a:p>
        </p:txBody>
      </p:sp>
      <p:sp>
        <p:nvSpPr>
          <p:cNvPr id="699" name="CustomShape 5"/>
          <p:cNvSpPr/>
          <p:nvPr/>
        </p:nvSpPr>
        <p:spPr>
          <a:xfrm>
            <a:off x="741960" y="5623560"/>
            <a:ext cx="8589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Medicina</a:t>
            </a:r>
            <a:endParaRPr/>
          </a:p>
        </p:txBody>
      </p:sp>
      <p:sp>
        <p:nvSpPr>
          <p:cNvPr id="700" name="CustomShape 6"/>
          <p:cNvSpPr/>
          <p:nvPr/>
        </p:nvSpPr>
        <p:spPr>
          <a:xfrm>
            <a:off x="764640" y="6050160"/>
            <a:ext cx="532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WEB</a:t>
            </a:r>
            <a:endParaRPr/>
          </a:p>
        </p:txBody>
      </p:sp>
      <p:sp>
        <p:nvSpPr>
          <p:cNvPr id="701" name="CustomShape 7"/>
          <p:cNvSpPr/>
          <p:nvPr/>
        </p:nvSpPr>
        <p:spPr>
          <a:xfrm>
            <a:off x="617760" y="6477120"/>
            <a:ext cx="23112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Poljoprivreda i industrija</a:t>
            </a:r>
            <a:endParaRPr/>
          </a:p>
        </p:txBody>
      </p:sp>
      <p:sp>
        <p:nvSpPr>
          <p:cNvPr id="702" name="CustomShape 8"/>
          <p:cNvSpPr/>
          <p:nvPr/>
        </p:nvSpPr>
        <p:spPr>
          <a:xfrm rot="1873800">
            <a:off x="342000" y="3043800"/>
            <a:ext cx="6487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Vrste</a:t>
            </a:r>
            <a:endParaRPr/>
          </a:p>
        </p:txBody>
      </p:sp>
      <p:sp>
        <p:nvSpPr>
          <p:cNvPr id="703" name="CustomShape 9"/>
          <p:cNvSpPr/>
          <p:nvPr/>
        </p:nvSpPr>
        <p:spPr>
          <a:xfrm>
            <a:off x="815040" y="1676520"/>
            <a:ext cx="9338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Planiranje</a:t>
            </a:r>
            <a:endParaRPr/>
          </a:p>
        </p:txBody>
      </p:sp>
      <p:sp>
        <p:nvSpPr>
          <p:cNvPr id="704" name="CustomShape 10"/>
          <p:cNvSpPr/>
          <p:nvPr/>
        </p:nvSpPr>
        <p:spPr>
          <a:xfrm>
            <a:off x="830160" y="1905120"/>
            <a:ext cx="10767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Odlučivanje</a:t>
            </a:r>
            <a:endParaRPr/>
          </a:p>
        </p:txBody>
      </p:sp>
      <p:sp>
        <p:nvSpPr>
          <p:cNvPr id="705" name="CustomShape 11"/>
          <p:cNvSpPr/>
          <p:nvPr/>
        </p:nvSpPr>
        <p:spPr>
          <a:xfrm>
            <a:off x="789480" y="2133720"/>
            <a:ext cx="17946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Prepoznavanje oblika</a:t>
            </a:r>
            <a:endParaRPr/>
          </a:p>
        </p:txBody>
      </p:sp>
      <p:sp>
        <p:nvSpPr>
          <p:cNvPr id="706" name="CustomShape 12"/>
          <p:cNvSpPr/>
          <p:nvPr/>
        </p:nvSpPr>
        <p:spPr>
          <a:xfrm>
            <a:off x="846360" y="2390040"/>
            <a:ext cx="9093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Predikcija</a:t>
            </a:r>
            <a:endParaRPr/>
          </a:p>
        </p:txBody>
      </p:sp>
      <p:sp>
        <p:nvSpPr>
          <p:cNvPr id="707" name="CustomShape 13"/>
          <p:cNvSpPr/>
          <p:nvPr/>
        </p:nvSpPr>
        <p:spPr>
          <a:xfrm>
            <a:off x="826920" y="2666880"/>
            <a:ext cx="11196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Dijagnostika</a:t>
            </a:r>
            <a:endParaRPr/>
          </a:p>
        </p:txBody>
      </p:sp>
      <p:sp>
        <p:nvSpPr>
          <p:cNvPr id="708" name="CustomShape 14"/>
          <p:cNvSpPr/>
          <p:nvPr/>
        </p:nvSpPr>
        <p:spPr>
          <a:xfrm>
            <a:off x="3199320" y="3352680"/>
            <a:ext cx="103572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PROSTOR</a:t>
            </a:r>
            <a:endParaRPr/>
          </a:p>
        </p:txBody>
      </p:sp>
      <p:sp>
        <p:nvSpPr>
          <p:cNvPr id="709" name="CustomShape 15"/>
          <p:cNvSpPr/>
          <p:nvPr/>
        </p:nvSpPr>
        <p:spPr>
          <a:xfrm rot="19837800">
            <a:off x="215280" y="3834360"/>
            <a:ext cx="87264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Domeni</a:t>
            </a:r>
            <a:endParaRPr/>
          </a:p>
        </p:txBody>
      </p:sp>
      <p:sp>
        <p:nvSpPr>
          <p:cNvPr id="710" name="Line 16"/>
          <p:cNvSpPr/>
          <p:nvPr/>
        </p:nvSpPr>
        <p:spPr>
          <a:xfrm>
            <a:off x="2333520" y="3506400"/>
            <a:ext cx="866880" cy="180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1" name="Line 17"/>
          <p:cNvSpPr/>
          <p:nvPr/>
        </p:nvSpPr>
        <p:spPr>
          <a:xfrm>
            <a:off x="947880" y="3368880"/>
            <a:ext cx="271080" cy="13752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2" name="Line 18"/>
          <p:cNvSpPr/>
          <p:nvPr/>
        </p:nvSpPr>
        <p:spPr>
          <a:xfrm flipV="1">
            <a:off x="1002600" y="3506400"/>
            <a:ext cx="216360" cy="28512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3" name="Line 19"/>
          <p:cNvSpPr/>
          <p:nvPr/>
        </p:nvSpPr>
        <p:spPr>
          <a:xfrm flipH="1">
            <a:off x="532440" y="4191480"/>
            <a:ext cx="1440" cy="243864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4" name="Line 20"/>
          <p:cNvSpPr/>
          <p:nvPr/>
        </p:nvSpPr>
        <p:spPr>
          <a:xfrm flipV="1">
            <a:off x="745920" y="1828800"/>
            <a:ext cx="15840" cy="123732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5" name="Line 21"/>
          <p:cNvSpPr/>
          <p:nvPr/>
        </p:nvSpPr>
        <p:spPr>
          <a:xfrm>
            <a:off x="5867280" y="4572000"/>
            <a:ext cx="248400" cy="25128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6" name="Line 22"/>
          <p:cNvSpPr/>
          <p:nvPr/>
        </p:nvSpPr>
        <p:spPr>
          <a:xfrm flipH="1">
            <a:off x="6629400" y="5410080"/>
            <a:ext cx="5040" cy="99144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7" name="Line 23"/>
          <p:cNvSpPr/>
          <p:nvPr/>
        </p:nvSpPr>
        <p:spPr>
          <a:xfrm>
            <a:off x="4234320" y="3506400"/>
            <a:ext cx="718560" cy="76068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8" name="CustomShape 24"/>
          <p:cNvSpPr/>
          <p:nvPr/>
        </p:nvSpPr>
        <p:spPr>
          <a:xfrm>
            <a:off x="2920320" y="6019920"/>
            <a:ext cx="199728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vremenska prognoza</a:t>
            </a:r>
            <a:endParaRPr/>
          </a:p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planiranje i dijagnostika</a:t>
            </a:r>
            <a:endParaRPr/>
          </a:p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kontrola kvaliteta</a:t>
            </a:r>
            <a:endParaRPr/>
          </a:p>
        </p:txBody>
      </p:sp>
      <p:sp>
        <p:nvSpPr>
          <p:cNvPr id="719" name="CustomShape 25"/>
          <p:cNvSpPr/>
          <p:nvPr/>
        </p:nvSpPr>
        <p:spPr>
          <a:xfrm rot="2275200">
            <a:off x="2589840" y="2865240"/>
            <a:ext cx="74628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Stanje</a:t>
            </a:r>
            <a:endParaRPr/>
          </a:p>
        </p:txBody>
      </p:sp>
      <p:sp>
        <p:nvSpPr>
          <p:cNvPr id="720" name="CustomShape 26"/>
          <p:cNvSpPr/>
          <p:nvPr/>
        </p:nvSpPr>
        <p:spPr>
          <a:xfrm rot="2701800">
            <a:off x="3040920" y="2604240"/>
            <a:ext cx="156924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Promena stanja</a:t>
            </a:r>
            <a:endParaRPr/>
          </a:p>
        </p:txBody>
      </p:sp>
      <p:sp>
        <p:nvSpPr>
          <p:cNvPr id="721" name="CustomShape 27"/>
          <p:cNvSpPr/>
          <p:nvPr/>
        </p:nvSpPr>
        <p:spPr>
          <a:xfrm>
            <a:off x="2531880" y="1125720"/>
            <a:ext cx="142452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Više dimenziono</a:t>
            </a:r>
            <a:endParaRPr/>
          </a:p>
        </p:txBody>
      </p:sp>
      <p:sp>
        <p:nvSpPr>
          <p:cNvPr id="722" name="CustomShape 28"/>
          <p:cNvSpPr/>
          <p:nvPr/>
        </p:nvSpPr>
        <p:spPr>
          <a:xfrm>
            <a:off x="2508120" y="1475640"/>
            <a:ext cx="25138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Određeno a češće neodređeno</a:t>
            </a:r>
            <a:endParaRPr/>
          </a:p>
        </p:txBody>
      </p:sp>
      <p:sp>
        <p:nvSpPr>
          <p:cNvPr id="723" name="CustomShape 29"/>
          <p:cNvSpPr/>
          <p:nvPr/>
        </p:nvSpPr>
        <p:spPr>
          <a:xfrm>
            <a:off x="2533680" y="1859760"/>
            <a:ext cx="20232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Diskretno ili kontinualno</a:t>
            </a:r>
            <a:endParaRPr/>
          </a:p>
        </p:txBody>
      </p:sp>
      <p:sp>
        <p:nvSpPr>
          <p:cNvPr id="724" name="Line 30"/>
          <p:cNvSpPr/>
          <p:nvPr/>
        </p:nvSpPr>
        <p:spPr>
          <a:xfrm>
            <a:off x="2514600" y="1173960"/>
            <a:ext cx="0" cy="164520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5" name="CustomShape 31"/>
          <p:cNvSpPr/>
          <p:nvPr/>
        </p:nvSpPr>
        <p:spPr>
          <a:xfrm>
            <a:off x="3792960" y="2209680"/>
            <a:ext cx="13770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Deterministička</a:t>
            </a:r>
            <a:endParaRPr/>
          </a:p>
        </p:txBody>
      </p:sp>
      <p:sp>
        <p:nvSpPr>
          <p:cNvPr id="726" name="CustomShape 32"/>
          <p:cNvSpPr/>
          <p:nvPr/>
        </p:nvSpPr>
        <p:spPr>
          <a:xfrm>
            <a:off x="4036320" y="2514600"/>
            <a:ext cx="10602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Stohastička</a:t>
            </a:r>
            <a:endParaRPr/>
          </a:p>
        </p:txBody>
      </p:sp>
      <p:sp>
        <p:nvSpPr>
          <p:cNvPr id="727" name="CustomShape 33"/>
          <p:cNvSpPr/>
          <p:nvPr/>
        </p:nvSpPr>
        <p:spPr>
          <a:xfrm>
            <a:off x="6734880" y="6095880"/>
            <a:ext cx="18280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Neuralno računarstvo</a:t>
            </a:r>
            <a:endParaRPr/>
          </a:p>
        </p:txBody>
      </p:sp>
      <p:sp>
        <p:nvSpPr>
          <p:cNvPr id="728" name="CustomShape 34"/>
          <p:cNvSpPr/>
          <p:nvPr/>
        </p:nvSpPr>
        <p:spPr>
          <a:xfrm>
            <a:off x="6772680" y="5867280"/>
            <a:ext cx="10616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Fazi sistemi</a:t>
            </a:r>
            <a:endParaRPr/>
          </a:p>
        </p:txBody>
      </p:sp>
      <p:sp>
        <p:nvSpPr>
          <p:cNvPr id="729" name="CustomShape 35"/>
          <p:cNvSpPr/>
          <p:nvPr/>
        </p:nvSpPr>
        <p:spPr>
          <a:xfrm>
            <a:off x="6852240" y="4724280"/>
            <a:ext cx="825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Pretrage</a:t>
            </a:r>
            <a:endParaRPr/>
          </a:p>
        </p:txBody>
      </p:sp>
      <p:sp>
        <p:nvSpPr>
          <p:cNvPr id="730" name="CustomShape 36"/>
          <p:cNvSpPr/>
          <p:nvPr/>
        </p:nvSpPr>
        <p:spPr>
          <a:xfrm>
            <a:off x="6824880" y="5029200"/>
            <a:ext cx="1500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Simboličke logike</a:t>
            </a:r>
            <a:endParaRPr/>
          </a:p>
        </p:txBody>
      </p:sp>
      <p:sp>
        <p:nvSpPr>
          <p:cNvPr id="731" name="CustomShape 37"/>
          <p:cNvSpPr/>
          <p:nvPr/>
        </p:nvSpPr>
        <p:spPr>
          <a:xfrm>
            <a:off x="6722280" y="6324480"/>
            <a:ext cx="21848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Sistemi bazirani na znanju</a:t>
            </a:r>
            <a:endParaRPr/>
          </a:p>
        </p:txBody>
      </p:sp>
      <p:sp>
        <p:nvSpPr>
          <p:cNvPr id="732" name="CustomShape 38"/>
          <p:cNvSpPr/>
          <p:nvPr/>
        </p:nvSpPr>
        <p:spPr>
          <a:xfrm>
            <a:off x="6815160" y="5334120"/>
            <a:ext cx="15796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Genetski algoritmi</a:t>
            </a:r>
            <a:endParaRPr/>
          </a:p>
        </p:txBody>
      </p:sp>
      <p:sp>
        <p:nvSpPr>
          <p:cNvPr id="733" name="CustomShape 39"/>
          <p:cNvSpPr/>
          <p:nvPr/>
        </p:nvSpPr>
        <p:spPr>
          <a:xfrm rot="7123800">
            <a:off x="6135840" y="4566600"/>
            <a:ext cx="399240" cy="75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000" rIns="45000" tIns="90000" bIns="90000" vert="vert27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Tehnike</a:t>
            </a:r>
            <a:endParaRPr/>
          </a:p>
        </p:txBody>
      </p:sp>
      <p:sp>
        <p:nvSpPr>
          <p:cNvPr id="734" name="CustomShape 40"/>
          <p:cNvSpPr/>
          <p:nvPr/>
        </p:nvSpPr>
        <p:spPr>
          <a:xfrm>
            <a:off x="4999680" y="4264200"/>
            <a:ext cx="308700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DejaVu Sans"/>
              </a:rPr>
              <a:t>RAČUNARSKA INTELIGENCIJA</a:t>
            </a:r>
            <a:endParaRPr/>
          </a:p>
        </p:txBody>
      </p:sp>
    </p:spTree>
  </p:cSld>
  <p:timing>
    <p:tnLst>
      <p:par>
        <p:cTn id="500" dur="indefinite" restart="never" nodeType="tmRoot">
          <p:childTnLst>
            <p:seq>
              <p:cTn id="501" dur="indefinite" nodeType="mainSeq">
                <p:childTnLst>
                  <p:par>
                    <p:cTn id="502" fill="hold">
                      <p:stCondLst>
                        <p:cond delay="indefinite"/>
                      </p:stCondLst>
                      <p:childTnLst>
                        <p:par>
                          <p:cTn id="503" fill="hold">
                            <p:stCondLst>
                              <p:cond delay="0"/>
                            </p:stCondLst>
                            <p:childTnLst>
                              <p:par>
                                <p:cTn id="504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506" dur="5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7" fill="hold">
                      <p:stCondLst>
                        <p:cond delay="indefinite"/>
                      </p:stCondLst>
                      <p:childTnLst>
                        <p:par>
                          <p:cTn id="508" fill="hold">
                            <p:stCondLst>
                              <p:cond delay="0"/>
                            </p:stCondLst>
                            <p:childTnLst>
                              <p:par>
                                <p:cTn id="509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511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2" fill="hold">
                      <p:stCondLst>
                        <p:cond delay="indefinite"/>
                      </p:stCondLst>
                      <p:childTnLst>
                        <p:par>
                          <p:cTn id="513" fill="hold">
                            <p:stCondLst>
                              <p:cond delay="0"/>
                            </p:stCondLst>
                            <p:childTnLst>
                              <p:par>
                                <p:cTn id="514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516" dur="5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7" fill="hold">
                      <p:stCondLst>
                        <p:cond delay="indefinite"/>
                      </p:stCondLst>
                      <p:childTnLst>
                        <p:par>
                          <p:cTn id="518" fill="hold">
                            <p:stCondLst>
                              <p:cond delay="0"/>
                            </p:stCondLst>
                            <p:childTnLst>
                              <p:par>
                                <p:cTn id="519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521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2" fill="hold">
                      <p:stCondLst>
                        <p:cond delay="indefinite"/>
                      </p:stCondLst>
                      <p:childTnLst>
                        <p:par>
                          <p:cTn id="523" fill="hold">
                            <p:stCondLst>
                              <p:cond delay="0"/>
                            </p:stCondLst>
                            <p:childTnLst>
                              <p:par>
                                <p:cTn id="524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526" dur="5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531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2" fill="hold">
                      <p:stCondLst>
                        <p:cond delay="indefinite"/>
                      </p:stCondLst>
                      <p:childTnLst>
                        <p:par>
                          <p:cTn id="533" fill="hold">
                            <p:stCondLst>
                              <p:cond delay="0"/>
                            </p:stCondLst>
                            <p:childTnLst>
                              <p:par>
                                <p:cTn id="534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536" dur="500" fill="hold"/>
                                        <p:tgtEl>
                                          <p:spTgt spid="734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537" dur="500" fill="hold"/>
                                        <p:tgtEl>
                                          <p:spTgt spid="734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38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9" fill="hold">
                      <p:stCondLst>
                        <p:cond delay="indefinite"/>
                      </p:stCondLst>
                      <p:childTnLst>
                        <p:par>
                          <p:cTn id="540" fill="hold">
                            <p:stCondLst>
                              <p:cond delay="0"/>
                            </p:stCondLst>
                            <p:childTnLst>
                              <p:par>
                                <p:cTn id="541" nodeType="clickEffect" fill="hold" presetClass="entr" presetID="18" presetSubtype="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upRight)" transition="out">
                                      <p:cBhvr additive="repl">
                                        <p:cTn id="543" dur="5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CustomShape 1"/>
          <p:cNvSpPr/>
          <p:nvPr/>
        </p:nvSpPr>
        <p:spPr>
          <a:xfrm>
            <a:off x="1828800" y="257760"/>
            <a:ext cx="6857280" cy="68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Ocena</a:t>
            </a:r>
            <a:endParaRPr/>
          </a:p>
        </p:txBody>
      </p:sp>
      <p:sp>
        <p:nvSpPr>
          <p:cNvPr id="736" name="CustomShape 2"/>
          <p:cNvSpPr/>
          <p:nvPr/>
        </p:nvSpPr>
        <p:spPr>
          <a:xfrm>
            <a:off x="2895480" y="1139400"/>
            <a:ext cx="579060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7" name="CustomShape 3"/>
          <p:cNvSpPr/>
          <p:nvPr/>
        </p:nvSpPr>
        <p:spPr>
          <a:xfrm>
            <a:off x="533520" y="1920240"/>
            <a:ext cx="7771680" cy="412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1) prisustvo na predavanjima 5 bodova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2) prisustvo na vežbama 5 bodova 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(0 </a:t>
            </a: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izostanaka 5 bodova, 1 izostanak 3 boda 2 izostanka 0 bodova, više od dva izostanka ne dobija se potpis) Ako se uredno prijavi asistentu izostanak i nadoknadi u toku sledećih vezbi moze da se racuna kao da izostanka nije bilo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3) kolokvijum 1 - Pretrage, 15 - 25 bodova 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pretrage (sredinom ili najkasnije do kraja aprila) uslov za projekat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4) teorija 1 max 15 bodova, 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pretrage, mašinsko učenje i simoličke logike sredina maja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5) teorija 2 max 15 bodova,</a:t>
            </a: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fazi logika, neuronske mreže i evolutivno računarstvo, kraj semestra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6) kolokvijum 2, 10-30 bodova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mašinsko učenje, genetski, fazi ili neuronske osnovno,  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7) projekat - alternativa kolokvijumu 2, 10-35 bodova,</a:t>
            </a: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projekat je moguce odbraniti samo do 1.7.2016. posle moze samo kolokvijum 2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544" dur="indefinite" restart="never" nodeType="tmRoot">
          <p:childTnLst>
            <p:seq>
              <p:cTn id="54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2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3"/>
          <p:cNvSpPr/>
          <p:nvPr/>
        </p:nvSpPr>
        <p:spPr>
          <a:xfrm>
            <a:off x="0" y="1380960"/>
            <a:ext cx="914328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4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5"/>
          <p:cNvSpPr/>
          <p:nvPr/>
        </p:nvSpPr>
        <p:spPr>
          <a:xfrm>
            <a:off x="0" y="1943280"/>
            <a:ext cx="914328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1" name="Picture 2" descr=""/>
          <p:cNvPicPr/>
          <p:nvPr/>
        </p:nvPicPr>
        <p:blipFill>
          <a:blip r:embed="rId1"/>
          <a:stretch/>
        </p:blipFill>
        <p:spPr>
          <a:xfrm>
            <a:off x="4191120" y="1143000"/>
            <a:ext cx="4571280" cy="3428280"/>
          </a:xfrm>
          <a:prstGeom prst="rect">
            <a:avLst/>
          </a:prstGeom>
          <a:ln>
            <a:noFill/>
          </a:ln>
        </p:spPr>
      </p:pic>
      <p:sp>
        <p:nvSpPr>
          <p:cNvPr id="152" name="CustomShape 6"/>
          <p:cNvSpPr/>
          <p:nvPr/>
        </p:nvSpPr>
        <p:spPr>
          <a:xfrm>
            <a:off x="457200" y="165816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Font typeface="Symbol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Šta je AI?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343080" indent="-342360">
              <a:lnSpc>
                <a:spcPct val="100000"/>
              </a:lnSpc>
              <a:buFont typeface="Symbol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Istorija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343080" indent="-342360">
              <a:lnSpc>
                <a:spcPct val="100000"/>
              </a:lnSpc>
              <a:buFont typeface="Symbol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Problemi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343080" indent="-342360">
              <a:lnSpc>
                <a:spcPct val="100000"/>
              </a:lnSpc>
              <a:buFont typeface="Symbol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Primene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343080" indent="-342360">
              <a:lnSpc>
                <a:spcPct val="100000"/>
              </a:lnSpc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endParaRPr/>
          </a:p>
          <a:p>
            <a:pPr marL="343080" indent="-342360">
              <a:lnSpc>
                <a:spcPct val="100000"/>
              </a:lnSpc>
            </a:pPr>
            <a:endParaRPr/>
          </a:p>
          <a:p>
            <a:pPr marL="343080" indent="-342360">
              <a:lnSpc>
                <a:spcPct val="100000"/>
              </a:lnSpc>
            </a:pPr>
            <a:endParaRPr/>
          </a:p>
          <a:p>
            <a:pPr marL="343080" indent="-342360">
              <a:lnSpc>
                <a:spcPct val="100000"/>
              </a:lnSpc>
            </a:pPr>
            <a:endParaRPr/>
          </a:p>
          <a:p>
            <a:pPr marL="343080" indent="-342360">
              <a:lnSpc>
                <a:spcPct val="100000"/>
              </a:lnSpc>
            </a:pPr>
            <a:endParaRPr/>
          </a:p>
        </p:txBody>
      </p:sp>
      <p:sp>
        <p:nvSpPr>
          <p:cNvPr id="153" name="CustomShape 7"/>
          <p:cNvSpPr/>
          <p:nvPr/>
        </p:nvSpPr>
        <p:spPr>
          <a:xfrm>
            <a:off x="1828800" y="257760"/>
            <a:ext cx="6857280" cy="68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Sadržaj</a:t>
            </a:r>
            <a:endParaRPr/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2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3"/>
          <p:cNvSpPr/>
          <p:nvPr/>
        </p:nvSpPr>
        <p:spPr>
          <a:xfrm>
            <a:off x="0" y="1380960"/>
            <a:ext cx="914328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4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5"/>
          <p:cNvSpPr/>
          <p:nvPr/>
        </p:nvSpPr>
        <p:spPr>
          <a:xfrm>
            <a:off x="0" y="1943280"/>
            <a:ext cx="914328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6"/>
          <p:cNvSpPr/>
          <p:nvPr/>
        </p:nvSpPr>
        <p:spPr>
          <a:xfrm>
            <a:off x="457200" y="165816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Font typeface="Symbol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Grana računarskih nauka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343080" indent="-342360">
              <a:lnSpc>
                <a:spcPct val="100000"/>
              </a:lnSpc>
              <a:buFont typeface="Symbol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Rešavanje problema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343080" indent="-342360">
              <a:lnSpc>
                <a:spcPct val="100000"/>
              </a:lnSpc>
              <a:buFont typeface="Symbol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Sposobnost računara ili mašine da obavlja aktivnosti za koje je normalno potrebna inteligencija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343080" indent="-342360">
              <a:lnSpc>
                <a:spcPct val="100000"/>
              </a:lnSpc>
              <a:buFont typeface="Symbol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Primene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343080" indent="-342360">
              <a:lnSpc>
                <a:spcPct val="100000"/>
              </a:lnSpc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endParaRPr/>
          </a:p>
          <a:p>
            <a:pPr marL="343080" indent="-342360">
              <a:lnSpc>
                <a:spcPct val="100000"/>
              </a:lnSpc>
            </a:pPr>
            <a:endParaRPr/>
          </a:p>
          <a:p>
            <a:pPr marL="343080" indent="-342360">
              <a:lnSpc>
                <a:spcPct val="100000"/>
              </a:lnSpc>
            </a:pPr>
            <a:endParaRPr/>
          </a:p>
          <a:p>
            <a:pPr marL="343080" indent="-342360">
              <a:lnSpc>
                <a:spcPct val="100000"/>
              </a:lnSpc>
            </a:pPr>
            <a:endParaRPr/>
          </a:p>
          <a:p>
            <a:pPr marL="343080" indent="-342360">
              <a:lnSpc>
                <a:spcPct val="100000"/>
              </a:lnSpc>
            </a:pPr>
            <a:endParaRPr/>
          </a:p>
        </p:txBody>
      </p:sp>
      <p:sp>
        <p:nvSpPr>
          <p:cNvPr id="160" name="CustomShape 7"/>
          <p:cNvSpPr/>
          <p:nvPr/>
        </p:nvSpPr>
        <p:spPr>
          <a:xfrm>
            <a:off x="1828800" y="257760"/>
            <a:ext cx="6857280" cy="68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Šta je AI (Računarska ineligencija)?</a:t>
            </a:r>
            <a:endParaRPr/>
          </a:p>
        </p:txBody>
      </p:sp>
      <p:pic>
        <p:nvPicPr>
          <p:cNvPr id="161" name="Picture 5" descr=""/>
          <p:cNvPicPr/>
          <p:nvPr/>
        </p:nvPicPr>
        <p:blipFill>
          <a:blip r:embed="rId1"/>
          <a:stretch/>
        </p:blipFill>
        <p:spPr>
          <a:xfrm>
            <a:off x="6095880" y="1143000"/>
            <a:ext cx="2640960" cy="1980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1828800" y="257760"/>
            <a:ext cx="6857280" cy="68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Šta je AI (Računarska ineligencija)?</a:t>
            </a:r>
            <a:endParaRPr/>
          </a:p>
        </p:txBody>
      </p:sp>
      <p:sp>
        <p:nvSpPr>
          <p:cNvPr id="163" name="CustomShape 2"/>
          <p:cNvSpPr/>
          <p:nvPr/>
        </p:nvSpPr>
        <p:spPr>
          <a:xfrm>
            <a:off x="457200" y="165816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1956. John Mc Carty,  MIT</a:t>
            </a:r>
            <a:endParaRPr/>
          </a:p>
          <a:p>
            <a:pPr marL="343080" indent="-342360">
              <a:lnSpc>
                <a:spcPct val="100000"/>
              </a:lnSpc>
            </a:pPr>
            <a:endParaRPr/>
          </a:p>
          <a:p>
            <a:pPr marL="343080" indent="-342360" algn="ctr">
              <a:lnSpc>
                <a:spcPct val="100000"/>
              </a:lnSpc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Naučna i inženjerska disciplina razvoja inteligentnih mašina</a:t>
            </a:r>
            <a:endParaRPr/>
          </a:p>
          <a:p>
            <a:pPr marL="343080" indent="-342360">
              <a:lnSpc>
                <a:spcPct val="100000"/>
              </a:lnSpc>
            </a:pPr>
            <a:endParaRPr/>
          </a:p>
          <a:p>
            <a:pPr marL="343080" indent="-342360">
              <a:lnSpc>
                <a:spcPct val="100000"/>
              </a:lnSpc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posebno inteligentnih programa</a:t>
            </a:r>
            <a:endParaRPr/>
          </a:p>
          <a:p>
            <a:pPr marL="343080" indent="-342360">
              <a:lnSpc>
                <a:spcPct val="100000"/>
              </a:lnSpc>
            </a:pPr>
            <a:endParaRPr/>
          </a:p>
          <a:p>
            <a:pPr marL="343080" indent="-342360">
              <a:lnSpc>
                <a:spcPct val="100000"/>
              </a:lnSpc>
              <a:buFont typeface="Symbol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</a:t>
            </a: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Veoma je povezano sa razumevanjem ljudske inteligencije”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64" name="CustomShape 3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4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5"/>
          <p:cNvSpPr/>
          <p:nvPr/>
        </p:nvSpPr>
        <p:spPr>
          <a:xfrm>
            <a:off x="0" y="1380960"/>
            <a:ext cx="914328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6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7"/>
          <p:cNvSpPr/>
          <p:nvPr/>
        </p:nvSpPr>
        <p:spPr>
          <a:xfrm>
            <a:off x="0" y="1943280"/>
            <a:ext cx="914328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9" name="Picture 2" descr=""/>
          <p:cNvPicPr/>
          <p:nvPr/>
        </p:nvPicPr>
        <p:blipFill>
          <a:blip r:embed="rId1"/>
          <a:stretch/>
        </p:blipFill>
        <p:spPr>
          <a:xfrm>
            <a:off x="6781680" y="1066680"/>
            <a:ext cx="2176560" cy="1447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1828800" y="257760"/>
            <a:ext cx="6857280" cy="68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Šta je AI (Računarska ineligencija)?</a:t>
            </a:r>
            <a:endParaRPr/>
          </a:p>
        </p:txBody>
      </p:sp>
      <p:sp>
        <p:nvSpPr>
          <p:cNvPr id="171" name="CustomShape 2"/>
          <p:cNvSpPr/>
          <p:nvPr/>
        </p:nvSpPr>
        <p:spPr>
          <a:xfrm>
            <a:off x="457200" y="165816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</a:pPr>
            <a:endParaRPr/>
          </a:p>
          <a:p>
            <a:pPr marL="343080" indent="-342360">
              <a:lnSpc>
                <a:spcPct val="100000"/>
              </a:lnSpc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</a:t>
            </a: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Oblast računarskih nauka čiji zadatak je kreiranje mašina koje imaju ljudsko ponašanje.</a:t>
            </a:r>
            <a:endParaRPr/>
          </a:p>
          <a:p>
            <a:pPr marL="343080" indent="-342360">
              <a:lnSpc>
                <a:spcPct val="100000"/>
              </a:lnSpc>
            </a:pPr>
            <a:endParaRPr/>
          </a:p>
          <a:p>
            <a:pPr marL="343080" indent="-342360">
              <a:lnSpc>
                <a:spcPct val="100000"/>
              </a:lnSpc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                       </a:t>
            </a: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ili</a:t>
            </a:r>
            <a:endParaRPr/>
          </a:p>
          <a:p>
            <a:pPr marL="343080" indent="-342360">
              <a:lnSpc>
                <a:spcPct val="100000"/>
              </a:lnSpc>
            </a:pPr>
            <a:endParaRPr/>
          </a:p>
          <a:p>
            <a:pPr marL="343080" indent="-342360">
              <a:lnSpc>
                <a:spcPct val="100000"/>
              </a:lnSpc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Sistemi koji mašinama omogućuju da obavljaju akcije slične ljudskoj inteligenciji.</a:t>
            </a:r>
            <a:endParaRPr/>
          </a:p>
          <a:p>
            <a:pPr marL="343080" indent="-342360">
              <a:lnSpc>
                <a:spcPct val="100000"/>
              </a:lnSpc>
            </a:pPr>
            <a:endParaRPr/>
          </a:p>
          <a:p>
            <a:pPr marL="343080" indent="-342360">
              <a:lnSpc>
                <a:spcPct val="100000"/>
              </a:lnSpc>
            </a:pPr>
            <a:endParaRPr/>
          </a:p>
        </p:txBody>
      </p:sp>
      <p:sp>
        <p:nvSpPr>
          <p:cNvPr id="172" name="CustomShape 3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4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5"/>
          <p:cNvSpPr/>
          <p:nvPr/>
        </p:nvSpPr>
        <p:spPr>
          <a:xfrm>
            <a:off x="0" y="1380960"/>
            <a:ext cx="914328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6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7"/>
          <p:cNvSpPr/>
          <p:nvPr/>
        </p:nvSpPr>
        <p:spPr>
          <a:xfrm>
            <a:off x="0" y="1943280"/>
            <a:ext cx="914328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7" name="Picture 2" descr=""/>
          <p:cNvPicPr/>
          <p:nvPr/>
        </p:nvPicPr>
        <p:blipFill>
          <a:blip r:embed="rId1"/>
          <a:stretch/>
        </p:blipFill>
        <p:spPr>
          <a:xfrm>
            <a:off x="7522560" y="5132520"/>
            <a:ext cx="1620720" cy="172476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3831</TotalTime>
  <Application>LibreOffice/5.0.3.2$Linux_X86_64 LibreOffice_project/00m0$Build-2</Application>
  <Paragraphs>1105</Paragraphs>
  <Company>none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2005-12-27T21:54:02Z</dcterms:created>
  <dc:creator>djordje</dc:creator>
  <dc:language>en-US</dc:language>
  <cp:lastModifiedBy>djordje </cp:lastModifiedBy>
  <dcterms:modified xsi:type="dcterms:W3CDTF">2017-02-28T12:09:21Z</dcterms:modified>
  <cp:revision>262</cp:revision>
  <dc:title>Primene različitih vrsta aproksimacija funkcija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Company">
    <vt:lpwstr>none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51</vt:i4>
  </property>
</Properties>
</file>